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53"/>
  </p:notesMasterIdLst>
  <p:sldIdLst>
    <p:sldId id="264" r:id="rId2"/>
    <p:sldId id="261" r:id="rId3"/>
    <p:sldId id="275" r:id="rId4"/>
    <p:sldId id="276" r:id="rId5"/>
    <p:sldId id="283" r:id="rId6"/>
    <p:sldId id="284" r:id="rId7"/>
    <p:sldId id="313" r:id="rId8"/>
    <p:sldId id="271" r:id="rId9"/>
    <p:sldId id="272" r:id="rId10"/>
    <p:sldId id="273" r:id="rId11"/>
    <p:sldId id="274" r:id="rId12"/>
    <p:sldId id="257" r:id="rId13"/>
    <p:sldId id="258" r:id="rId14"/>
    <p:sldId id="260" r:id="rId15"/>
    <p:sldId id="265" r:id="rId16"/>
    <p:sldId id="287" r:id="rId17"/>
    <p:sldId id="288" r:id="rId18"/>
    <p:sldId id="289" r:id="rId19"/>
    <p:sldId id="290" r:id="rId20"/>
    <p:sldId id="291" r:id="rId21"/>
    <p:sldId id="292" r:id="rId22"/>
    <p:sldId id="269" r:id="rId23"/>
    <p:sldId id="293" r:id="rId24"/>
    <p:sldId id="294" r:id="rId25"/>
    <p:sldId id="295" r:id="rId26"/>
    <p:sldId id="259" r:id="rId27"/>
    <p:sldId id="263" r:id="rId28"/>
    <p:sldId id="296" r:id="rId29"/>
    <p:sldId id="297" r:id="rId30"/>
    <p:sldId id="298" r:id="rId31"/>
    <p:sldId id="299" r:id="rId32"/>
    <p:sldId id="300" r:id="rId33"/>
    <p:sldId id="301" r:id="rId34"/>
    <p:sldId id="277" r:id="rId35"/>
    <p:sldId id="278" r:id="rId36"/>
    <p:sldId id="279" r:id="rId37"/>
    <p:sldId id="280" r:id="rId38"/>
    <p:sldId id="281" r:id="rId39"/>
    <p:sldId id="317" r:id="rId40"/>
    <p:sldId id="322" r:id="rId41"/>
    <p:sldId id="319" r:id="rId42"/>
    <p:sldId id="323" r:id="rId43"/>
    <p:sldId id="314" r:id="rId44"/>
    <p:sldId id="316" r:id="rId45"/>
    <p:sldId id="320" r:id="rId46"/>
    <p:sldId id="321" r:id="rId47"/>
    <p:sldId id="308" r:id="rId48"/>
    <p:sldId id="309" r:id="rId49"/>
    <p:sldId id="312" r:id="rId50"/>
    <p:sldId id="306" r:id="rId51"/>
    <p:sldId id="307" r:id="rId52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35FEFD7-90AB-4C94-B241-FCB23538E320}" type="datetimeFigureOut">
              <a:rPr lang="de-DE"/>
              <a:pPr>
                <a:defRPr/>
              </a:pPr>
              <a:t>28.01.2022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Formatvorlagen des Textmasters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C398403-1D54-424B-94AF-DD489EABEDE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altLang="de-DE" smtClean="0"/>
          </a:p>
        </p:txBody>
      </p:sp>
      <p:sp>
        <p:nvSpPr>
          <p:cNvPr id="5124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58D3DEE-63EC-4443-9F7A-07F866EB1660}" type="slidenum">
              <a:rPr lang="de-DE" altLang="de-DE"/>
              <a:pPr/>
              <a:t>1</a:t>
            </a:fld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2400">
              <a:latin typeface="Times New Roman" panose="02020603050405020304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2400">
              <a:latin typeface="Times New Roman" panose="02020603050405020304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2400">
              <a:latin typeface="Times New Roman" panose="02020603050405020304" pitchFamily="18" charset="0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de-DE" altLang="de-DE" noProof="0" smtClean="0"/>
              <a:t>Titelmasterformat durch Klicken bearbeiten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de-DE" altLang="de-DE" noProof="0" smtClean="0"/>
              <a:t>Formatvorlage des Untertitelmasters durch Klicken bearbeiten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252FB21-110B-477D-81E0-D0907E43DF0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81906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6876F-4EEB-418E-844F-0532234650C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74823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7415A-B0D3-4A81-97FF-0E22DCCE418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88654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B8E98-A4C2-4CDE-980B-693550403DC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26784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F2998-99F0-4FA5-A6C6-D3E333435A8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22620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F723B-A6A5-4723-9687-C4117125FB7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97997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7218E-6504-4931-A079-7C6838E3ACE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7790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4F81E-F136-423B-AB4A-AB8F4049B08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3016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B7407-F872-4266-8154-3D49431CA66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8316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10313-8C1C-49E0-9A2E-451684B1B15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4270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3DCBC-108E-478E-A2B5-AB085019B32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214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fld id="{4320681D-B57C-44E7-8185-F32075D188B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2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2400">
              <a:latin typeface="Times New Roman" panose="02020603050405020304" pitchFamily="18" charset="0"/>
            </a:endParaRPr>
          </a:p>
        </p:txBody>
      </p:sp>
      <p:sp>
        <p:nvSpPr>
          <p:cNvPr id="1033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2400">
              <a:latin typeface="Times New Roman" panose="02020603050405020304" pitchFamily="18" charset="0"/>
            </a:endParaRPr>
          </a:p>
        </p:txBody>
      </p:sp>
      <p:sp>
        <p:nvSpPr>
          <p:cNvPr id="1034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24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anose="05000000000000000000" pitchFamily="2" charset="2"/>
        <a:buChar char="¢"/>
        <a:defRPr sz="30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l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librivox.org/" TargetMode="External"/><Relationship Id="rId13" Type="http://schemas.openxmlformats.org/officeDocument/2006/relationships/hyperlink" Target="https://www.auslandsschulwesen.de/Webs/ZfA/DE/Deutsch-lernen/DSD/DSD-I/dsd-i_modellsaetze.html" TargetMode="External"/><Relationship Id="rId3" Type="http://schemas.openxmlformats.org/officeDocument/2006/relationships/hyperlink" Target="https://slowgerman.com/" TargetMode="External"/><Relationship Id="rId7" Type="http://schemas.openxmlformats.org/officeDocument/2006/relationships/hyperlink" Target="https://diekurzgeschichte.de/" TargetMode="External"/><Relationship Id="rId12" Type="http://schemas.openxmlformats.org/officeDocument/2006/relationships/hyperlink" Target="https://grundschul-blog.de/hoerverstehenstests/" TargetMode="External"/><Relationship Id="rId2" Type="http://schemas.openxmlformats.org/officeDocument/2006/relationships/hyperlink" Target="https://www.deutsch-to-go.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hrka.de/" TargetMode="External"/><Relationship Id="rId11" Type="http://schemas.openxmlformats.org/officeDocument/2006/relationships/hyperlink" Target="https://www.hoerbuecherfan.de/kostenlose-hoerbuecher/#downloads" TargetMode="External"/><Relationship Id="rId5" Type="http://schemas.openxmlformats.org/officeDocument/2006/relationships/hyperlink" Target="https://www.dw.com/de/media-center/podcasts/s-100976" TargetMode="External"/><Relationship Id="rId15" Type="http://schemas.openxmlformats.org/officeDocument/2006/relationships/image" Target="../media/image3.jpeg"/><Relationship Id="rId10" Type="http://schemas.openxmlformats.org/officeDocument/2006/relationships/hyperlink" Target="https://www.vorleser.net/" TargetMode="External"/><Relationship Id="rId4" Type="http://schemas.openxmlformats.org/officeDocument/2006/relationships/hyperlink" Target="https://deutschlernerblog.de/hoerverstehen-deutsch-uebungen-zum-%20hoerverstehen-a1-bis-c2/" TargetMode="External"/><Relationship Id="rId9" Type="http://schemas.openxmlformats.org/officeDocument/2006/relationships/hyperlink" Target="https://www.residenztheater.de/resi-liest" TargetMode="External"/><Relationship Id="rId14" Type="http://schemas.openxmlformats.org/officeDocument/2006/relationships/hyperlink" Target="https://www.goethe.de/de/spr/kup/prf/prf/gb1/ueb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isb.bayern.de/mittelschule/faecher/musische-faecher/kunst/illustrierende_aufgabenbeispiele_ku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.de/alphalernen/faecher/englisch/index.html" TargetMode="External"/><Relationship Id="rId2" Type="http://schemas.openxmlformats.org/officeDocument/2006/relationships/hyperlink" Target="https://www.br.de/alphalernen/faecher/mathe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27.jpeg"/><Relationship Id="rId4" Type="http://schemas.openxmlformats.org/officeDocument/2006/relationships/hyperlink" Target="https://www.distanzunterricht.bayern.de/lehrkraefte/schwerpunktsetzungen-in-den-lehrplaenen/mittelschule/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hteck 4"/>
          <p:cNvSpPr>
            <a:spLocks noChangeArrowheads="1"/>
          </p:cNvSpPr>
          <p:nvPr/>
        </p:nvSpPr>
        <p:spPr bwMode="auto">
          <a:xfrm>
            <a:off x="2124075" y="1016000"/>
            <a:ext cx="728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000">
                <a:solidFill>
                  <a:schemeClr val="tx2"/>
                </a:solidFill>
              </a:rPr>
              <a:t>           -lich willkommen zur</a:t>
            </a:r>
          </a:p>
          <a:p>
            <a:pPr eaLnBrk="1" hangingPunct="1"/>
            <a:r>
              <a:rPr lang="de-DE" altLang="de-DE" sz="3000">
                <a:solidFill>
                  <a:schemeClr val="tx2"/>
                </a:solidFill>
              </a:rPr>
              <a:t>          </a:t>
            </a:r>
            <a:r>
              <a:rPr lang="de-DE" altLang="de-DE" sz="3000" u="sng">
                <a:solidFill>
                  <a:schemeClr val="tx2"/>
                </a:solidFill>
              </a:rPr>
              <a:t>Informationsveranstaltung</a:t>
            </a:r>
            <a:r>
              <a:rPr lang="de-DE" altLang="de-DE" sz="3000">
                <a:solidFill>
                  <a:schemeClr val="tx2"/>
                </a:solidFill>
              </a:rPr>
              <a:t>:</a:t>
            </a:r>
          </a:p>
        </p:txBody>
      </p:sp>
      <p:sp>
        <p:nvSpPr>
          <p:cNvPr id="7" name="Herz 6">
            <a:extLst>
              <a:ext uri="{FF2B5EF4-FFF2-40B4-BE49-F238E27FC236}">
                <a16:creationId xmlns:a16="http://schemas.microsoft.com/office/drawing/2014/main" id="{07BCE031-9F39-41BE-9C5A-63163FBBF604}"/>
              </a:ext>
            </a:extLst>
          </p:cNvPr>
          <p:cNvSpPr/>
          <p:nvPr/>
        </p:nvSpPr>
        <p:spPr>
          <a:xfrm>
            <a:off x="2051050" y="503238"/>
            <a:ext cx="1306513" cy="1195387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78250">
            <a:off x="6858420" y="4106806"/>
            <a:ext cx="1677986" cy="21882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57790">
            <a:off x="690988" y="4135144"/>
            <a:ext cx="1506068" cy="2217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02" name="Grafi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8175" y="2066925"/>
            <a:ext cx="6477000" cy="1752600"/>
          </a:xfrm>
        </p:spPr>
        <p:txBody>
          <a:bodyPr/>
          <a:lstStyle/>
          <a:p>
            <a:pPr eaLnBrk="1" hangingPunct="1"/>
            <a:r>
              <a:rPr lang="de-DE" altLang="de-DE" smtClean="0">
                <a:latin typeface="Calibri" panose="020F0502020204030204" pitchFamily="34" charset="0"/>
              </a:rPr>
              <a:t>Der neue Quali</a:t>
            </a:r>
          </a:p>
        </p:txBody>
      </p:sp>
      <p:sp>
        <p:nvSpPr>
          <p:cNvPr id="410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74900" y="3500438"/>
            <a:ext cx="6477000" cy="1981200"/>
          </a:xfrm>
        </p:spPr>
        <p:txBody>
          <a:bodyPr/>
          <a:lstStyle/>
          <a:p>
            <a:pPr eaLnBrk="1" hangingPunct="1"/>
            <a:r>
              <a:rPr lang="de-DE" altLang="de-DE" smtClean="0"/>
              <a:t>des LehrplanPlus mit dem Schwerpunkt der</a:t>
            </a:r>
          </a:p>
          <a:p>
            <a:pPr eaLnBrk="1" hangingPunct="1"/>
            <a:r>
              <a:rPr lang="de-DE" altLang="de-DE" smtClean="0"/>
              <a:t>Kompetenzorientierung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Inhalt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350" y="1717675"/>
            <a:ext cx="7010400" cy="41148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Was bedeutet überhaupt Kompetenzorientierung?</a:t>
            </a:r>
          </a:p>
          <a:p>
            <a:pPr eaLnBrk="1" hangingPunct="1"/>
            <a:r>
              <a:rPr lang="de-DE" altLang="de-DE" sz="2000" smtClean="0"/>
              <a:t>Was ist überhaupt neu?</a:t>
            </a:r>
          </a:p>
          <a:p>
            <a:pPr eaLnBrk="1" hangingPunct="1"/>
            <a:r>
              <a:rPr lang="de-DE" altLang="de-DE" sz="2000" smtClean="0"/>
              <a:t>Prüfungsfächer und Anmeldung zur Prüfung</a:t>
            </a:r>
          </a:p>
          <a:p>
            <a:pPr eaLnBrk="1" hangingPunct="1"/>
            <a:r>
              <a:rPr lang="de-DE" altLang="de-DE" sz="2000" smtClean="0"/>
              <a:t>Informationen zu den </a:t>
            </a:r>
            <a:r>
              <a:rPr lang="de-DE" altLang="de-DE" sz="2000" b="1" smtClean="0">
                <a:solidFill>
                  <a:srgbClr val="FF0000"/>
                </a:solidFill>
              </a:rPr>
              <a:t>Inhalten</a:t>
            </a:r>
            <a:r>
              <a:rPr lang="de-DE" altLang="de-DE" sz="2000" smtClean="0"/>
              <a:t> mit </a:t>
            </a:r>
            <a:r>
              <a:rPr lang="de-DE" altLang="de-DE" sz="2000" u="sng" smtClean="0"/>
              <a:t>Beispielen</a:t>
            </a:r>
            <a:r>
              <a:rPr lang="de-DE" altLang="de-DE" sz="2000" smtClean="0"/>
              <a:t>: Deutsch, Mathe, Englisch, GPG/ NT, Ethik bzw. Religion rk-ev. / Sport / Kunst / Musik, WiB und Projektprüfung </a:t>
            </a:r>
          </a:p>
          <a:p>
            <a:pPr eaLnBrk="1" hangingPunct="1"/>
            <a:r>
              <a:rPr lang="de-DE" altLang="de-DE" sz="2000" smtClean="0"/>
              <a:t>Termine</a:t>
            </a:r>
          </a:p>
          <a:p>
            <a:pPr eaLnBrk="1" hangingPunct="1"/>
            <a:r>
              <a:rPr lang="de-DE" altLang="de-DE" sz="2000" smtClean="0"/>
              <a:t>Berechnung des Notenschnitts</a:t>
            </a:r>
          </a:p>
          <a:p>
            <a:pPr eaLnBrk="1" hangingPunct="1"/>
            <a:r>
              <a:rPr lang="de-DE" altLang="de-DE" sz="2000" smtClean="0"/>
              <a:t>Die Vorbereitung auf die Prüfung</a:t>
            </a:r>
          </a:p>
          <a:p>
            <a:pPr eaLnBrk="1" hangingPunct="1"/>
            <a:r>
              <a:rPr lang="de-DE" altLang="de-DE" sz="2000" smtClean="0"/>
              <a:t>Der Prüfungstag</a:t>
            </a:r>
          </a:p>
          <a:p>
            <a:pPr eaLnBrk="1" hangingPunct="1"/>
            <a:r>
              <a:rPr lang="de-DE" altLang="de-DE" sz="2000" smtClean="0"/>
              <a:t>Allgemeines</a:t>
            </a:r>
          </a:p>
        </p:txBody>
      </p:sp>
      <p:pic>
        <p:nvPicPr>
          <p:cNvPr id="6148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Kompetenzorientierung?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836738"/>
            <a:ext cx="7010400" cy="4040187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de-DE" altLang="de-DE" sz="2400" b="1" smtClean="0">
                <a:solidFill>
                  <a:srgbClr val="FF0000"/>
                </a:solidFill>
              </a:rPr>
              <a:t>Kompetent</a:t>
            </a:r>
            <a:r>
              <a:rPr lang="de-DE" altLang="de-DE" sz="2400" smtClean="0"/>
              <a:t> ist eine Person,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de-DE" altLang="de-DE" sz="2400" smtClean="0"/>
              <a:t>wenn sie </a:t>
            </a:r>
            <a:r>
              <a:rPr lang="de-DE" altLang="de-DE" sz="2400" b="1" smtClean="0"/>
              <a:t>bereit ist</a:t>
            </a:r>
            <a:r>
              <a:rPr lang="de-DE" altLang="de-DE" sz="2400" smtClean="0"/>
              <a:t>,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de-DE" altLang="de-DE" sz="2400" b="1" smtClean="0"/>
              <a:t>neue</a:t>
            </a:r>
            <a:r>
              <a:rPr lang="de-DE" altLang="de-DE" sz="2400" smtClean="0"/>
              <a:t> Aufgaben- und Problemstellungen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de-DE" altLang="de-DE" sz="2400" smtClean="0"/>
              <a:t>zu lösen und dieses auch tatsächlich </a:t>
            </a:r>
            <a:r>
              <a:rPr lang="de-DE" altLang="de-DE" sz="2400" b="1" smtClean="0"/>
              <a:t>kann</a:t>
            </a:r>
            <a:r>
              <a:rPr lang="de-DE" altLang="de-DE" sz="2400" smtClean="0"/>
              <a:t>.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de-DE" altLang="de-DE" sz="500" smtClean="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de-DE" altLang="de-DE" sz="500" smtClean="0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de-DE" altLang="de-DE" sz="2400" smtClean="0"/>
              <a:t>Hierbei muss sie </a:t>
            </a:r>
            <a:r>
              <a:rPr lang="de-DE" altLang="de-DE" sz="2400" b="1" smtClean="0">
                <a:solidFill>
                  <a:srgbClr val="FF0000"/>
                </a:solidFill>
              </a:rPr>
              <a:t>Wissen</a:t>
            </a:r>
            <a:r>
              <a:rPr lang="de-DE" altLang="de-DE" sz="2400" smtClean="0"/>
              <a:t> bzw. </a:t>
            </a:r>
            <a:r>
              <a:rPr lang="de-DE" altLang="de-DE" sz="2400" b="1" smtClean="0">
                <a:solidFill>
                  <a:srgbClr val="FF0000"/>
                </a:solidFill>
              </a:rPr>
              <a:t>Fähigkeiten</a:t>
            </a:r>
            <a:r>
              <a:rPr lang="de-DE" altLang="de-DE" sz="2400" smtClean="0"/>
              <a:t> erfolgreich abrufen und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de-DE" altLang="de-DE" sz="2400" smtClean="0"/>
              <a:t>vor dem Hintergrund von </a:t>
            </a:r>
            <a:r>
              <a:rPr lang="de-DE" altLang="de-DE" sz="2400" b="1" smtClean="0"/>
              <a:t>Werthaltungen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de-DE" altLang="de-DE" sz="2400" smtClean="0"/>
              <a:t>dieses</a:t>
            </a:r>
            <a:r>
              <a:rPr lang="de-DE" altLang="de-DE" sz="2400" b="1" smtClean="0"/>
              <a:t> reflektieren</a:t>
            </a:r>
            <a:r>
              <a:rPr lang="de-DE" altLang="de-DE" sz="2400" smtClean="0"/>
              <a:t> sowie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de-DE" altLang="de-DE" sz="2400" b="1" smtClean="0"/>
              <a:t>verantwortlich einsetzen</a:t>
            </a:r>
            <a:r>
              <a:rPr lang="de-DE" altLang="de-DE" sz="2400" smtClean="0"/>
              <a:t>. </a:t>
            </a:r>
          </a:p>
        </p:txBody>
      </p:sp>
      <p:pic>
        <p:nvPicPr>
          <p:cNvPr id="7172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309563"/>
            <a:ext cx="140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200" smtClean="0"/>
              <a:t>Kompetenzorientierung in den Aufgabenstellungen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905000"/>
            <a:ext cx="8496300" cy="4619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b="1" dirty="0" smtClean="0"/>
              <a:t>Individualisierung 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400" b="1" dirty="0" smtClean="0"/>
              <a:t>	</a:t>
            </a:r>
            <a:r>
              <a:rPr lang="de-DE" altLang="de-DE" sz="2000" dirty="0" smtClean="0"/>
              <a:t>(z.B. Auswahlmöglichkeit bei den Fragen)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15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b="1" dirty="0" smtClean="0"/>
              <a:t>Eigenverantwortlichkeit</a:t>
            </a:r>
            <a:r>
              <a:rPr lang="de-DE" altLang="de-DE" sz="2400" dirty="0" smtClean="0"/>
              <a:t> </a:t>
            </a:r>
          </a:p>
          <a:p>
            <a:pPr marL="457200" lvl="1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200" dirty="0" smtClean="0"/>
              <a:t>	</a:t>
            </a:r>
            <a:r>
              <a:rPr lang="de-DE" altLang="de-DE" sz="2000" dirty="0" smtClean="0"/>
              <a:t>(z.B. in der Wahl der Hilfsmittel =&gt; Atlas, Formelsammlung etc.)</a:t>
            </a:r>
          </a:p>
          <a:p>
            <a:pPr marL="457200" lvl="1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15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b="1" dirty="0" smtClean="0"/>
              <a:t>Lebenswelt- und Alltagsbezug 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400" b="1" dirty="0" smtClean="0"/>
              <a:t>	</a:t>
            </a:r>
            <a:r>
              <a:rPr lang="de-DE" altLang="de-DE" sz="2000" dirty="0" smtClean="0"/>
              <a:t>(z.B. Anwendungsaufgaben wie </a:t>
            </a:r>
            <a:r>
              <a:rPr lang="de-DE" altLang="de-DE" sz="2000" dirty="0" err="1" smtClean="0"/>
              <a:t>Karikaturinterpretationen</a:t>
            </a:r>
            <a:r>
              <a:rPr lang="de-DE" altLang="de-DE" sz="2000" dirty="0" smtClean="0"/>
              <a:t> oder 	Ideen zum eigenen Handeln)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15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b="1" dirty="0" smtClean="0"/>
              <a:t>Reflexion</a:t>
            </a:r>
            <a:r>
              <a:rPr lang="de-DE" altLang="de-DE" sz="2400" dirty="0" smtClean="0"/>
              <a:t> 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000" dirty="0" smtClean="0"/>
              <a:t>	(z.B. Bewertungen, hier geht es um Wertehaltungen) </a:t>
            </a:r>
          </a:p>
        </p:txBody>
      </p:sp>
      <p:pic>
        <p:nvPicPr>
          <p:cNvPr id="8196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309563"/>
            <a:ext cx="140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200" smtClean="0"/>
              <a:t>Kompetenzorientierung in den Aufgabenstellungen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905000"/>
            <a:ext cx="8496300" cy="4619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b="1" dirty="0" smtClean="0"/>
              <a:t>Operatoren 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400" b="1" dirty="0" smtClean="0"/>
              <a:t>    beachten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400" b="1" dirty="0" smtClean="0"/>
              <a:t>	</a:t>
            </a:r>
            <a:endParaRPr lang="de-DE" altLang="de-DE" sz="2000" dirty="0" smtClean="0"/>
          </a:p>
        </p:txBody>
      </p:sp>
      <p:pic>
        <p:nvPicPr>
          <p:cNvPr id="9220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309563"/>
            <a:ext cx="140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412875"/>
            <a:ext cx="6296025" cy="52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200" smtClean="0"/>
              <a:t>Kompetenzorientierung in den Aufgabenstellungen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905000"/>
            <a:ext cx="8496300" cy="4619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b="1" dirty="0" smtClean="0"/>
              <a:t>Operatoren 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400" b="1" dirty="0" smtClean="0"/>
              <a:t>    beachten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400" b="1" dirty="0" smtClean="0"/>
              <a:t>	</a:t>
            </a:r>
            <a:endParaRPr lang="de-DE" altLang="de-DE" sz="2000" dirty="0" smtClean="0"/>
          </a:p>
        </p:txBody>
      </p:sp>
      <p:pic>
        <p:nvPicPr>
          <p:cNvPr id="10244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309563"/>
            <a:ext cx="140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588" y="2420938"/>
            <a:ext cx="6856412" cy="398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200" smtClean="0"/>
              <a:t>Was ist überhaupt neu?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727200"/>
            <a:ext cx="5832475" cy="3357563"/>
          </a:xfrm>
        </p:spPr>
        <p:txBody>
          <a:bodyPr/>
          <a:lstStyle/>
          <a:p>
            <a:pPr eaLnBrk="1" hangingPunct="1">
              <a:defRPr/>
            </a:pPr>
            <a:r>
              <a:rPr lang="de-DE" altLang="de-DE" sz="2400" dirty="0" smtClean="0"/>
              <a:t>Kompetenzorientierung</a:t>
            </a:r>
          </a:p>
          <a:p>
            <a:pPr eaLnBrk="1" hangingPunct="1">
              <a:defRPr/>
            </a:pPr>
            <a:r>
              <a:rPr lang="de-DE" altLang="de-DE" sz="2400" dirty="0" smtClean="0"/>
              <a:t>veränderte Arbeitszeiten</a:t>
            </a:r>
          </a:p>
          <a:p>
            <a:pPr eaLnBrk="1" hangingPunct="1">
              <a:defRPr/>
            </a:pPr>
            <a:r>
              <a:rPr lang="de-DE" altLang="de-DE" sz="2400" dirty="0" smtClean="0"/>
              <a:t>Anpassung der Punkteverteilung</a:t>
            </a:r>
          </a:p>
          <a:p>
            <a:pPr eaLnBrk="1" hangingPunct="1">
              <a:defRPr/>
            </a:pPr>
            <a:r>
              <a:rPr lang="de-DE" altLang="de-DE" sz="2400" dirty="0" smtClean="0"/>
              <a:t>Anpassung des Notenschlüssels</a:t>
            </a:r>
          </a:p>
          <a:p>
            <a:pPr eaLnBrk="1" hangingPunct="1">
              <a:defRPr/>
            </a:pPr>
            <a:r>
              <a:rPr lang="de-DE" altLang="de-DE" sz="2400" dirty="0" smtClean="0"/>
              <a:t>Hilfsmittel neu zugelassen</a:t>
            </a:r>
          </a:p>
          <a:p>
            <a:pPr eaLnBrk="1" hangingPunct="1">
              <a:defRPr/>
            </a:pPr>
            <a:r>
              <a:rPr lang="de-DE" altLang="de-DE" sz="2400" dirty="0" smtClean="0"/>
              <a:t>Aufbau der Projektprüfung</a:t>
            </a:r>
          </a:p>
          <a:p>
            <a:pPr eaLnBrk="1" hangingPunct="1">
              <a:defRPr/>
            </a:pPr>
            <a:r>
              <a:rPr lang="de-DE" altLang="de-DE" sz="2400" dirty="0" smtClean="0"/>
              <a:t>einzelne Prüfungsteile und deren Inhalte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2000" dirty="0" smtClean="0"/>
          </a:p>
        </p:txBody>
      </p:sp>
      <p:pic>
        <p:nvPicPr>
          <p:cNvPr id="11268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309563"/>
            <a:ext cx="140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smtClean="0"/>
              <a:t>Anmeldung zur Prüfung (9a)</a:t>
            </a:r>
          </a:p>
        </p:txBody>
      </p:sp>
      <p:pic>
        <p:nvPicPr>
          <p:cNvPr id="12291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663" y="309563"/>
            <a:ext cx="139223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412875"/>
            <a:ext cx="7200900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/>
          <p:cNvSpPr/>
          <p:nvPr/>
        </p:nvSpPr>
        <p:spPr>
          <a:xfrm>
            <a:off x="4572000" y="2579688"/>
            <a:ext cx="1584325" cy="4889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4356100" y="4941888"/>
            <a:ext cx="863600" cy="431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5" name="Pfeil nach rechts 4"/>
          <p:cNvSpPr/>
          <p:nvPr/>
        </p:nvSpPr>
        <p:spPr>
          <a:xfrm>
            <a:off x="179388" y="5229225"/>
            <a:ext cx="1223962" cy="36036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17675"/>
            <a:ext cx="8118475" cy="449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feil nach rechts 4"/>
          <p:cNvSpPr/>
          <p:nvPr/>
        </p:nvSpPr>
        <p:spPr>
          <a:xfrm>
            <a:off x="107950" y="1844675"/>
            <a:ext cx="863600" cy="36036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7" name="Ellipse 6"/>
          <p:cNvSpPr/>
          <p:nvPr/>
        </p:nvSpPr>
        <p:spPr>
          <a:xfrm>
            <a:off x="2411413" y="2565400"/>
            <a:ext cx="1008062" cy="431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5364163" y="2565400"/>
            <a:ext cx="1584325" cy="431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9" name="Pfeil nach rechts 8"/>
          <p:cNvSpPr/>
          <p:nvPr/>
        </p:nvSpPr>
        <p:spPr>
          <a:xfrm>
            <a:off x="106363" y="3683000"/>
            <a:ext cx="865187" cy="36036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1116013" y="4292600"/>
            <a:ext cx="1008062" cy="431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1" name="Pfeil nach rechts 10"/>
          <p:cNvSpPr/>
          <p:nvPr/>
        </p:nvSpPr>
        <p:spPr>
          <a:xfrm>
            <a:off x="4221163" y="5084763"/>
            <a:ext cx="865187" cy="36036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smtClean="0"/>
              <a:t>Anmeldung zur Prüfung (Externe)</a:t>
            </a:r>
          </a:p>
        </p:txBody>
      </p:sp>
      <p:pic>
        <p:nvPicPr>
          <p:cNvPr id="14339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563" y="260350"/>
            <a:ext cx="139065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feil nach rechts 4"/>
          <p:cNvSpPr/>
          <p:nvPr/>
        </p:nvSpPr>
        <p:spPr>
          <a:xfrm>
            <a:off x="911225" y="5445125"/>
            <a:ext cx="1225550" cy="36036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pic>
        <p:nvPicPr>
          <p:cNvPr id="14341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13" y="1341438"/>
            <a:ext cx="636270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ultiplizieren 6"/>
          <p:cNvSpPr/>
          <p:nvPr/>
        </p:nvSpPr>
        <p:spPr>
          <a:xfrm>
            <a:off x="508000" y="516731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5508625" y="1663700"/>
            <a:ext cx="2735263" cy="3683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2044700"/>
            <a:ext cx="776605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feil nach rechts 8"/>
          <p:cNvSpPr/>
          <p:nvPr/>
        </p:nvSpPr>
        <p:spPr>
          <a:xfrm>
            <a:off x="179388" y="2133600"/>
            <a:ext cx="1223962" cy="3587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1" name="Pfeil nach rechts 10"/>
          <p:cNvSpPr/>
          <p:nvPr/>
        </p:nvSpPr>
        <p:spPr>
          <a:xfrm>
            <a:off x="179388" y="3721100"/>
            <a:ext cx="1223962" cy="36036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4572000" y="4868863"/>
            <a:ext cx="4279900" cy="57626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latin typeface="Calibri" panose="020F0502020204030204" pitchFamily="34" charset="0"/>
              </a:rPr>
              <a:t>Deutsch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17675"/>
            <a:ext cx="8496300" cy="48529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de-DE" altLang="de-DE" b="1" dirty="0" smtClean="0">
                <a:latin typeface="Calibri" panose="020F0502020204030204" pitchFamily="34" charset="0"/>
              </a:rPr>
              <a:t>Dauer:</a:t>
            </a:r>
            <a:r>
              <a:rPr lang="de-DE" altLang="de-DE" dirty="0" smtClean="0">
                <a:latin typeface="Calibri" panose="020F0502020204030204" pitchFamily="34" charset="0"/>
              </a:rPr>
              <a:t> 8:30 – 11:45 Uhr (195 min)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b="1" dirty="0" smtClean="0">
                <a:latin typeface="Calibri" panose="020F0502020204030204" pitchFamily="34" charset="0"/>
              </a:rPr>
              <a:t>Hilfsmittel:</a:t>
            </a:r>
            <a:r>
              <a:rPr lang="de-DE" altLang="de-DE" dirty="0" smtClean="0">
                <a:latin typeface="Calibri" panose="020F0502020204030204" pitchFamily="34" charset="0"/>
              </a:rPr>
              <a:t> </a:t>
            </a:r>
            <a:r>
              <a:rPr lang="de-DE" altLang="de-DE" sz="2400" dirty="0" smtClean="0">
                <a:latin typeface="Calibri" panose="020F0502020204030204" pitchFamily="34" charset="0"/>
              </a:rPr>
              <a:t>deutschsprachiges Wörterbuch in Printform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24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b="1" u="sng" dirty="0" smtClean="0">
                <a:latin typeface="Calibri" panose="020F0502020204030204" pitchFamily="34" charset="0"/>
              </a:rPr>
              <a:t>vier</a:t>
            </a:r>
            <a:r>
              <a:rPr lang="de-DE" altLang="de-DE" b="1" dirty="0" smtClean="0">
                <a:latin typeface="Calibri" panose="020F0502020204030204" pitchFamily="34" charset="0"/>
              </a:rPr>
              <a:t> Teile: </a:t>
            </a:r>
            <a:r>
              <a:rPr lang="de-DE" altLang="de-DE" sz="2400" dirty="0" smtClean="0">
                <a:latin typeface="Calibri" panose="020F0502020204030204" pitchFamily="34" charset="0"/>
              </a:rPr>
              <a:t>Bearbeitungsreihenfolge </a:t>
            </a:r>
            <a:r>
              <a:rPr lang="de-DE" altLang="de-DE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individuell</a:t>
            </a:r>
            <a:r>
              <a:rPr lang="de-DE" altLang="de-DE" sz="2400" dirty="0" smtClean="0">
                <a:latin typeface="Calibri" panose="020F0502020204030204" pitchFamily="34" charset="0"/>
              </a:rPr>
              <a:t>!! Keine Pause!</a:t>
            </a:r>
            <a:r>
              <a:rPr lang="de-DE" altLang="de-DE" dirty="0" smtClean="0">
                <a:latin typeface="Calibri" panose="020F0502020204030204" pitchFamily="34" charset="0"/>
              </a:rPr>
              <a:t> 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de-DE" altLang="de-DE" dirty="0" smtClean="0">
                <a:latin typeface="Calibri" panose="020F0502020204030204" pitchFamily="34" charset="0"/>
              </a:rPr>
              <a:t> </a:t>
            </a:r>
            <a:r>
              <a:rPr lang="de-DE" altLang="de-DE" b="1" dirty="0" smtClean="0">
                <a:latin typeface="Calibri" panose="020F0502020204030204" pitchFamily="34" charset="0"/>
              </a:rPr>
              <a:t>zuhören (20%)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de-DE" altLang="de-DE" b="1" dirty="0" smtClean="0">
                <a:latin typeface="Calibri" panose="020F0502020204030204" pitchFamily="34" charset="0"/>
              </a:rPr>
              <a:t> Sprachgebrauch (20%): zwei Teile </a:t>
            </a:r>
            <a:r>
              <a:rPr lang="de-DE" altLang="de-DE" sz="2000" b="1" dirty="0" smtClean="0">
                <a:latin typeface="Calibri" panose="020F0502020204030204" pitchFamily="34" charset="0"/>
              </a:rPr>
              <a:t>(Sprache + RS)</a:t>
            </a:r>
            <a:endParaRPr lang="de-DE" altLang="de-DE" dirty="0" smtClean="0">
              <a:latin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de-DE" altLang="de-DE" dirty="0" smtClean="0">
                <a:latin typeface="Calibri" panose="020F0502020204030204" pitchFamily="34" charset="0"/>
              </a:rPr>
              <a:t> </a:t>
            </a:r>
            <a:r>
              <a:rPr lang="de-DE" altLang="de-DE" b="1" dirty="0" smtClean="0">
                <a:latin typeface="Calibri" panose="020F0502020204030204" pitchFamily="34" charset="0"/>
              </a:rPr>
              <a:t>lesen (20%)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de-DE" altLang="de-DE" b="1" dirty="0" smtClean="0">
                <a:latin typeface="Calibri" panose="020F0502020204030204" pitchFamily="34" charset="0"/>
              </a:rPr>
              <a:t> schreiben (</a:t>
            </a:r>
            <a:r>
              <a:rPr lang="de-DE" altLang="de-DE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40%</a:t>
            </a:r>
            <a:r>
              <a:rPr lang="de-DE" altLang="de-DE" b="1" dirty="0" smtClean="0">
                <a:latin typeface="Calibri" panose="020F0502020204030204" pitchFamily="34" charset="0"/>
              </a:rPr>
              <a:t>)</a:t>
            </a:r>
          </a:p>
        </p:txBody>
      </p:sp>
      <p:pic>
        <p:nvPicPr>
          <p:cNvPr id="16388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010400" cy="944563"/>
          </a:xfrm>
        </p:spPr>
        <p:txBody>
          <a:bodyPr/>
          <a:lstStyle/>
          <a:p>
            <a:pPr eaLnBrk="1" hangingPunct="1"/>
            <a:r>
              <a:rPr lang="de-DE" altLang="de-DE" sz="3800" smtClean="0"/>
              <a:t>Deutsch: die vier Teile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08125" y="1484313"/>
            <a:ext cx="7559675" cy="5516562"/>
          </a:xfrm>
        </p:spPr>
        <p:txBody>
          <a:bodyPr/>
          <a:lstStyle/>
          <a:p>
            <a:pPr marL="457200" lvl="1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de-DE" altLang="de-DE" sz="10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de-DE" altLang="de-DE" sz="2600" dirty="0" smtClean="0">
                <a:latin typeface="Calibri" panose="020F0502020204030204" pitchFamily="34" charset="0"/>
              </a:rPr>
              <a:t> </a:t>
            </a:r>
            <a:r>
              <a:rPr lang="de-DE" altLang="de-DE" sz="2600" b="1" dirty="0" smtClean="0">
                <a:latin typeface="Calibri" panose="020F0502020204030204" pitchFamily="34" charset="0"/>
              </a:rPr>
              <a:t>zuhören (20%):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globales Hörverstehen (Hauptgedanken)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selektives Hörverstehen (Einzelheiten)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de-DE" altLang="de-DE" sz="10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de-DE" altLang="de-DE" sz="2600" b="1" dirty="0" smtClean="0">
                <a:latin typeface="Calibri" panose="020F0502020204030204" pitchFamily="34" charset="0"/>
              </a:rPr>
              <a:t>Sprachgebrauch (20%):</a:t>
            </a:r>
            <a:r>
              <a:rPr lang="de-DE" altLang="de-DE" sz="2600" dirty="0" smtClean="0">
                <a:latin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Sprachbetrachtung (alle)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Rechtschreibung (nicht RS/LRS)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à"/>
              <a:defRPr/>
            </a:pPr>
            <a:r>
              <a:rPr lang="de-DE" altLang="de-DE" sz="2000" i="1" dirty="0" smtClean="0">
                <a:latin typeface="Calibri" panose="020F0502020204030204" pitchFamily="34" charset="0"/>
              </a:rPr>
              <a:t>neu z.T. individualisierende Aufgaben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à"/>
              <a:defRPr/>
            </a:pPr>
            <a:endParaRPr lang="de-DE" altLang="de-DE" sz="1000" i="1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de-DE" altLang="de-DE" sz="2600" dirty="0" smtClean="0">
                <a:latin typeface="Calibri" panose="020F0502020204030204" pitchFamily="34" charset="0"/>
              </a:rPr>
              <a:t> </a:t>
            </a:r>
            <a:r>
              <a:rPr lang="de-DE" altLang="de-DE" sz="2600" b="1" dirty="0" smtClean="0">
                <a:latin typeface="Calibri" panose="020F0502020204030204" pitchFamily="34" charset="0"/>
              </a:rPr>
              <a:t>lesen (20%):</a:t>
            </a:r>
            <a:r>
              <a:rPr lang="de-DE" altLang="de-DE" sz="2600" dirty="0" smtClean="0">
                <a:latin typeface="Calibri" panose="020F0502020204030204" pitchFamily="34" charset="0"/>
              </a:rPr>
              <a:t> </a:t>
            </a:r>
            <a:r>
              <a:rPr lang="de-DE" altLang="de-DE" sz="2400" dirty="0" smtClean="0">
                <a:latin typeface="Calibri" panose="020F0502020204030204" pitchFamily="34" charset="0"/>
              </a:rPr>
              <a:t>nur noch ein </a:t>
            </a:r>
            <a:r>
              <a:rPr lang="de-DE" altLang="de-DE" sz="2400" dirty="0" err="1" smtClean="0">
                <a:latin typeface="Calibri" panose="020F0502020204030204" pitchFamily="34" charset="0"/>
              </a:rPr>
              <a:t>Lesetext</a:t>
            </a:r>
            <a:r>
              <a:rPr lang="de-DE" altLang="de-DE" sz="2400" dirty="0" smtClean="0">
                <a:latin typeface="Calibri" panose="020F0502020204030204" pitchFamily="34" charset="0"/>
              </a:rPr>
              <a:t> (incl. schreiben)!</a:t>
            </a:r>
            <a:endParaRPr lang="de-DE" altLang="de-DE" sz="2600" dirty="0" smtClean="0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de-DE" altLang="de-DE" sz="10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de-DE" altLang="de-DE" sz="2600" dirty="0" smtClean="0">
                <a:latin typeface="Calibri" panose="020F0502020204030204" pitchFamily="34" charset="0"/>
              </a:rPr>
              <a:t> </a:t>
            </a:r>
            <a:r>
              <a:rPr lang="de-DE" altLang="de-DE" sz="2600" b="1" dirty="0" smtClean="0">
                <a:latin typeface="Calibri" panose="020F0502020204030204" pitchFamily="34" charset="0"/>
              </a:rPr>
              <a:t>schreiben (40%):</a:t>
            </a:r>
            <a:r>
              <a:rPr lang="de-DE" altLang="de-DE" sz="2600" dirty="0" smtClean="0">
                <a:latin typeface="Calibri" panose="020F0502020204030204" pitchFamily="34" charset="0"/>
              </a:rPr>
              <a:t> </a:t>
            </a:r>
            <a:r>
              <a:rPr lang="de-DE" altLang="de-DE" sz="2400" dirty="0" smtClean="0">
                <a:latin typeface="Calibri" panose="020F0502020204030204" pitchFamily="34" charset="0"/>
              </a:rPr>
              <a:t>Wahlmöglichkeit bei Aufgabe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2 kleine Schreibaufgaben  (jeweils circa 75 Wörter) +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1 große Schreibaufgabe (ca. 150 Wörter) =&gt; OHNE Angabe!!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Beachtung von Adressat, Textform/Funktion, Inhalt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Punkte auch auf Schreibplan (Form ist egal z.B. Mindmap o.ä.!) </a:t>
            </a:r>
          </a:p>
        </p:txBody>
      </p:sp>
      <p:pic>
        <p:nvPicPr>
          <p:cNvPr id="17412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latin typeface="Calibri" panose="020F0502020204030204" pitchFamily="34" charset="0"/>
              </a:rPr>
              <a:t>Li</a:t>
            </a:r>
            <a:r>
              <a:rPr lang="de-DE" altLang="de-DE" smtClean="0"/>
              <a:t>nks und weitere Informationsquellen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773238"/>
            <a:ext cx="7010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de-DE" altLang="de-DE" sz="1500" smtClean="0">
                <a:latin typeface="Calibri" panose="020F0502020204030204" pitchFamily="34" charset="0"/>
              </a:rPr>
              <a:t>(Sach)Hörtexte:</a:t>
            </a: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2"/>
              </a:rPr>
              <a:t>https://www.deutsch-to-go.de/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3"/>
              </a:rPr>
              <a:t>https://slowgerman.com/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4"/>
              </a:rPr>
              <a:t>https://deutschlernerblog.de/hoerverstehen-deutsch-uebungen-zum-%20hoerverstehen-a1-bis-c2/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5"/>
              </a:rPr>
              <a:t>https://www.dw.com/de/media-center/podcasts/s-100976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de-DE" altLang="de-DE" sz="1500" smtClean="0">
                <a:latin typeface="Calibri" panose="020F0502020204030204" pitchFamily="34" charset="0"/>
              </a:rPr>
              <a:t>Literarische Hörtexte:</a:t>
            </a: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6"/>
              </a:rPr>
              <a:t>https://www.ohrka.de/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7"/>
              </a:rPr>
              <a:t>https://diekurzgeschichte.de/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8"/>
              </a:rPr>
              <a:t>https://librivox.org/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9"/>
              </a:rPr>
              <a:t>https://www.residenztheater.de/resi-liest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10"/>
              </a:rPr>
              <a:t>https://www.vorleser.net/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11"/>
              </a:rPr>
              <a:t>https://www.hoerbuecherfan.de/kostenlose-hoerbuecher/#downloads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de-DE" altLang="de-DE" sz="1500" smtClean="0">
                <a:latin typeface="Calibri" panose="020F0502020204030204" pitchFamily="34" charset="0"/>
              </a:rPr>
              <a:t>Beispiele für Tests zum Hörverstehen</a:t>
            </a: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12"/>
              </a:rPr>
              <a:t>https://grundschul-blog.de/hoerverstehenstests/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13"/>
              </a:rPr>
              <a:t>https://www.auslandsschulwesen.de/Webs/ZfA/DE/Deutsch-lernen/DSD/DSD-I/dsd-i_modellsaetze.html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de-DE" altLang="de-DE" sz="1500" smtClean="0">
                <a:latin typeface="Calibri" panose="020F0502020204030204" pitchFamily="34" charset="0"/>
                <a:hlinkClick r:id="rId14"/>
              </a:rPr>
              <a:t>https://www.goethe.de/de/spr/kup/prf/prf/gb1/ueb.html</a:t>
            </a:r>
            <a:endParaRPr lang="de-DE" altLang="de-DE" sz="150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de-DE" altLang="de-DE" sz="1500" smtClean="0">
              <a:latin typeface="Calibri" panose="020F0502020204030204" pitchFamily="34" charset="0"/>
            </a:endParaRPr>
          </a:p>
        </p:txBody>
      </p:sp>
      <p:pic>
        <p:nvPicPr>
          <p:cNvPr id="18436" name="Grafik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3744912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zuhören</a:t>
            </a:r>
          </a:p>
        </p:txBody>
      </p:sp>
      <p:pic>
        <p:nvPicPr>
          <p:cNvPr id="19463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12875"/>
            <a:ext cx="793432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llipse 12"/>
          <p:cNvSpPr/>
          <p:nvPr/>
        </p:nvSpPr>
        <p:spPr>
          <a:xfrm>
            <a:off x="5110163" y="4003675"/>
            <a:ext cx="1584325" cy="431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Sprachgebrauch</a:t>
            </a:r>
          </a:p>
        </p:txBody>
      </p:sp>
      <p:pic>
        <p:nvPicPr>
          <p:cNvPr id="20487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95413"/>
            <a:ext cx="807720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llipse 10"/>
          <p:cNvSpPr/>
          <p:nvPr/>
        </p:nvSpPr>
        <p:spPr>
          <a:xfrm>
            <a:off x="1116013" y="4935538"/>
            <a:ext cx="1584325" cy="4333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Sprachgebrauch</a:t>
            </a:r>
          </a:p>
        </p:txBody>
      </p:sp>
      <p:pic>
        <p:nvPicPr>
          <p:cNvPr id="21511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01775"/>
            <a:ext cx="821055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llipse 12"/>
          <p:cNvSpPr/>
          <p:nvPr/>
        </p:nvSpPr>
        <p:spPr>
          <a:xfrm>
            <a:off x="4787900" y="1773238"/>
            <a:ext cx="2087563" cy="431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532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lesen</a:t>
            </a:r>
          </a:p>
        </p:txBody>
      </p:sp>
      <p:pic>
        <p:nvPicPr>
          <p:cNvPr id="22535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1714500"/>
            <a:ext cx="81057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llipse 10"/>
          <p:cNvSpPr/>
          <p:nvPr/>
        </p:nvSpPr>
        <p:spPr>
          <a:xfrm>
            <a:off x="2843213" y="2420938"/>
            <a:ext cx="2089150" cy="431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pic>
        <p:nvPicPr>
          <p:cNvPr id="22538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2650"/>
            <a:ext cx="4248150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lesen</a:t>
            </a:r>
          </a:p>
        </p:txBody>
      </p:sp>
      <p:pic>
        <p:nvPicPr>
          <p:cNvPr id="23559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254125"/>
            <a:ext cx="706755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llipse 12"/>
          <p:cNvSpPr/>
          <p:nvPr/>
        </p:nvSpPr>
        <p:spPr>
          <a:xfrm>
            <a:off x="1835150" y="3362325"/>
            <a:ext cx="936625" cy="42703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1908175" y="3789363"/>
            <a:ext cx="935038" cy="4270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1835150" y="4584700"/>
            <a:ext cx="936625" cy="4286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1835150" y="5595938"/>
            <a:ext cx="1152525" cy="4270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schreiben</a:t>
            </a:r>
          </a:p>
        </p:txBody>
      </p:sp>
      <p:pic>
        <p:nvPicPr>
          <p:cNvPr id="24583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198563"/>
            <a:ext cx="6994525" cy="586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llipse 12"/>
          <p:cNvSpPr/>
          <p:nvPr/>
        </p:nvSpPr>
        <p:spPr>
          <a:xfrm>
            <a:off x="3492500" y="2060575"/>
            <a:ext cx="2519363" cy="431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4579938" y="1385888"/>
            <a:ext cx="1071562" cy="5302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3544888" y="3327400"/>
            <a:ext cx="1171575" cy="4619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1979613" y="4210050"/>
            <a:ext cx="1655762" cy="4810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7" name="Ellipse 16"/>
          <p:cNvSpPr/>
          <p:nvPr/>
        </p:nvSpPr>
        <p:spPr>
          <a:xfrm>
            <a:off x="2132013" y="5249863"/>
            <a:ext cx="1657350" cy="48101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schreiben</a:t>
            </a:r>
          </a:p>
        </p:txBody>
      </p:sp>
      <p:pic>
        <p:nvPicPr>
          <p:cNvPr id="25607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888" y="1152525"/>
            <a:ext cx="6727825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llipse 17"/>
          <p:cNvSpPr/>
          <p:nvPr/>
        </p:nvSpPr>
        <p:spPr>
          <a:xfrm>
            <a:off x="3427413" y="1311275"/>
            <a:ext cx="2520950" cy="4333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9" name="Ellipse 18"/>
          <p:cNvSpPr/>
          <p:nvPr/>
        </p:nvSpPr>
        <p:spPr>
          <a:xfrm>
            <a:off x="2174875" y="2708275"/>
            <a:ext cx="1892300" cy="3603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20" name="Ellipse 19"/>
          <p:cNvSpPr/>
          <p:nvPr/>
        </p:nvSpPr>
        <p:spPr>
          <a:xfrm>
            <a:off x="4254500" y="4711700"/>
            <a:ext cx="2117725" cy="446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21" name="Ellipse 20"/>
          <p:cNvSpPr/>
          <p:nvPr/>
        </p:nvSpPr>
        <p:spPr>
          <a:xfrm>
            <a:off x="1949450" y="6021388"/>
            <a:ext cx="3198813" cy="4445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latin typeface="Calibri" panose="020F0502020204030204" pitchFamily="34" charset="0"/>
              </a:rPr>
              <a:t>Mathematik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1557338"/>
            <a:ext cx="8229600" cy="39163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de-DE" altLang="de-DE" sz="2800" b="1" dirty="0" smtClean="0">
                <a:latin typeface="Calibri" panose="020F0502020204030204" pitchFamily="34" charset="0"/>
              </a:rPr>
              <a:t>Dauer:</a:t>
            </a:r>
            <a:r>
              <a:rPr lang="de-DE" altLang="de-DE" sz="2800" dirty="0" smtClean="0">
                <a:latin typeface="Calibri" panose="020F0502020204030204" pitchFamily="34" charset="0"/>
              </a:rPr>
              <a:t> </a:t>
            </a:r>
            <a:r>
              <a:rPr lang="de-DE" altLang="de-DE" dirty="0" smtClean="0">
                <a:latin typeface="Calibri" panose="020F0502020204030204" pitchFamily="34" charset="0"/>
              </a:rPr>
              <a:t>	</a:t>
            </a:r>
            <a:r>
              <a:rPr lang="de-DE" altLang="de-DE" sz="2400" dirty="0" smtClean="0">
                <a:latin typeface="Calibri" panose="020F0502020204030204" pitchFamily="34" charset="0"/>
              </a:rPr>
              <a:t>Teil A: 8:30 – 9:00 Uhr (30 min)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800" dirty="0" smtClean="0">
                <a:latin typeface="Calibri" panose="020F0502020204030204" pitchFamily="34" charset="0"/>
              </a:rPr>
              <a:t>		</a:t>
            </a:r>
            <a:r>
              <a:rPr lang="de-DE" altLang="de-DE" sz="2400" dirty="0" smtClean="0">
                <a:latin typeface="Calibri" panose="020F0502020204030204" pitchFamily="34" charset="0"/>
              </a:rPr>
              <a:t>Teil B: 9:10 – 10:40 Uhr (90 min)</a:t>
            </a:r>
            <a:endParaRPr lang="de-DE" altLang="de-DE" sz="24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800" b="1" dirty="0" smtClean="0">
                <a:latin typeface="Calibri" panose="020F0502020204030204" pitchFamily="34" charset="0"/>
              </a:rPr>
              <a:t>Hilfsmittel:</a:t>
            </a:r>
            <a:r>
              <a:rPr lang="de-DE" altLang="de-DE" dirty="0" smtClean="0">
                <a:latin typeface="Calibri" panose="020F0502020204030204" pitchFamily="34" charset="0"/>
              </a:rPr>
              <a:t> </a:t>
            </a:r>
            <a:r>
              <a:rPr lang="de-DE" altLang="de-DE" sz="2400" dirty="0" smtClean="0">
                <a:latin typeface="Calibri" panose="020F0502020204030204" pitchFamily="34" charset="0"/>
              </a:rPr>
              <a:t>deutschsprachiges Wörterbuch in Printform, Formelsammlung, Mathe-„Werkzeug“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800" b="1" dirty="0" smtClean="0">
                <a:latin typeface="Calibri" panose="020F0502020204030204" pitchFamily="34" charset="0"/>
              </a:rPr>
              <a:t>zwei Teile:</a:t>
            </a:r>
            <a:r>
              <a:rPr lang="de-DE" altLang="de-DE" sz="2800" dirty="0" smtClean="0">
                <a:latin typeface="Calibri" panose="020F0502020204030204" pitchFamily="34" charset="0"/>
              </a:rPr>
              <a:t> 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de-DE" altLang="de-DE" dirty="0" smtClean="0">
                <a:latin typeface="Calibri" panose="020F0502020204030204" pitchFamily="34" charset="0"/>
              </a:rPr>
              <a:t> </a:t>
            </a:r>
            <a:r>
              <a:rPr lang="de-DE" altLang="de-DE" sz="2400" b="1" dirty="0" smtClean="0">
                <a:latin typeface="Calibri" panose="020F0502020204030204" pitchFamily="34" charset="0"/>
              </a:rPr>
              <a:t>Teil A: Kopfrechnen </a:t>
            </a:r>
            <a:r>
              <a:rPr lang="de-DE" altLang="de-DE" sz="2400" dirty="0" smtClean="0">
                <a:latin typeface="Calibri" panose="020F0502020204030204" pitchFamily="34" charset="0"/>
              </a:rPr>
              <a:t>=&gt; </a:t>
            </a:r>
            <a:r>
              <a:rPr lang="de-DE" altLang="de-DE" sz="2400" u="sng" dirty="0" smtClean="0">
                <a:latin typeface="Calibri" panose="020F0502020204030204" pitchFamily="34" charset="0"/>
              </a:rPr>
              <a:t>ohne</a:t>
            </a:r>
            <a:r>
              <a:rPr lang="de-DE" altLang="de-DE" sz="2400" dirty="0" smtClean="0">
                <a:latin typeface="Calibri" panose="020F0502020204030204" pitchFamily="34" charset="0"/>
              </a:rPr>
              <a:t> Hilfsmittel </a:t>
            </a:r>
            <a:r>
              <a:rPr lang="de-DE" altLang="de-DE" sz="2000" dirty="0" smtClean="0">
                <a:latin typeface="Calibri" panose="020F0502020204030204" pitchFamily="34" charset="0"/>
              </a:rPr>
              <a:t>(16 Pkt.)</a:t>
            </a:r>
            <a:endParaRPr lang="de-DE" altLang="de-DE" sz="2400" dirty="0" smtClean="0">
              <a:latin typeface="Calibri" panose="020F0502020204030204" pitchFamily="34" charset="0"/>
            </a:endParaRPr>
          </a:p>
          <a:p>
            <a:pPr lvl="3" eaLnBrk="1" hangingPunct="1">
              <a:lnSpc>
                <a:spcPct val="90000"/>
              </a:lnSpc>
              <a:defRPr/>
            </a:pPr>
            <a:r>
              <a:rPr lang="de-DE" altLang="de-DE" b="1" u="sng" dirty="0" smtClean="0">
                <a:latin typeface="Calibri" panose="020F0502020204030204" pitchFamily="34" charset="0"/>
              </a:rPr>
              <a:t>neu</a:t>
            </a:r>
            <a:r>
              <a:rPr lang="de-DE" altLang="de-DE" b="1" dirty="0" smtClean="0">
                <a:latin typeface="Calibri" panose="020F0502020204030204" pitchFamily="34" charset="0"/>
              </a:rPr>
              <a:t>: </a:t>
            </a:r>
            <a:r>
              <a:rPr lang="de-DE" altLang="de-DE" dirty="0" smtClean="0">
                <a:latin typeface="Calibri" panose="020F0502020204030204" pitchFamily="34" charset="0"/>
              </a:rPr>
              <a:t>schriftliche Grundrechenarten</a:t>
            </a:r>
          </a:p>
          <a:p>
            <a:pPr lvl="3" eaLnBrk="1" hangingPunct="1">
              <a:lnSpc>
                <a:spcPct val="90000"/>
              </a:lnSpc>
              <a:defRPr/>
            </a:pPr>
            <a:r>
              <a:rPr lang="de-DE" altLang="de-DE" dirty="0" smtClean="0">
                <a:latin typeface="Calibri" panose="020F0502020204030204" pitchFamily="34" charset="0"/>
              </a:rPr>
              <a:t>geometrische Formeln, Alltagsaufgaben</a:t>
            </a:r>
          </a:p>
          <a:p>
            <a:pPr lvl="3" eaLnBrk="1" hangingPunct="1">
              <a:lnSpc>
                <a:spcPct val="90000"/>
              </a:lnSpc>
              <a:defRPr/>
            </a:pPr>
            <a:r>
              <a:rPr lang="de-DE" altLang="de-DE" dirty="0" smtClean="0">
                <a:latin typeface="Calibri" panose="020F0502020204030204" pitchFamily="34" charset="0"/>
              </a:rPr>
              <a:t>Schätzaufgaben</a:t>
            </a:r>
            <a:endParaRPr lang="de-DE" altLang="de-DE" b="1" dirty="0" smtClean="0">
              <a:latin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de-DE" altLang="de-DE" dirty="0" smtClean="0">
                <a:latin typeface="Calibri" panose="020F0502020204030204" pitchFamily="34" charset="0"/>
              </a:rPr>
              <a:t> </a:t>
            </a:r>
            <a:r>
              <a:rPr lang="de-DE" altLang="de-DE" sz="2400" b="1" dirty="0" smtClean="0">
                <a:latin typeface="Calibri" panose="020F0502020204030204" pitchFamily="34" charset="0"/>
              </a:rPr>
              <a:t>Teil B: </a:t>
            </a:r>
            <a:r>
              <a:rPr lang="de-DE" altLang="de-DE" sz="2400" dirty="0" smtClean="0">
                <a:latin typeface="Calibri" panose="020F0502020204030204" pitchFamily="34" charset="0"/>
              </a:rPr>
              <a:t>mit Hilfsmittel (32 Pkt.)</a:t>
            </a:r>
            <a:endParaRPr lang="de-DE" altLang="de-DE" sz="2000" dirty="0" smtClean="0">
              <a:latin typeface="Calibri" panose="020F0502020204030204" pitchFamily="34" charset="0"/>
            </a:endParaRPr>
          </a:p>
          <a:p>
            <a:pPr lvl="3" eaLnBrk="1" hangingPunct="1">
              <a:lnSpc>
                <a:spcPct val="90000"/>
              </a:lnSpc>
              <a:defRPr/>
            </a:pPr>
            <a:r>
              <a:rPr lang="de-DE" altLang="de-DE" b="1" u="sng" dirty="0" smtClean="0">
                <a:latin typeface="Calibri" panose="020F0502020204030204" pitchFamily="34" charset="0"/>
              </a:rPr>
              <a:t>neu</a:t>
            </a:r>
            <a:r>
              <a:rPr lang="de-DE" altLang="de-DE" b="1" dirty="0" smtClean="0">
                <a:latin typeface="Calibri" panose="020F0502020204030204" pitchFamily="34" charset="0"/>
              </a:rPr>
              <a:t>: </a:t>
            </a:r>
            <a:r>
              <a:rPr lang="de-DE" altLang="de-DE" dirty="0" smtClean="0">
                <a:latin typeface="Calibri" panose="020F0502020204030204" pitchFamily="34" charset="0"/>
              </a:rPr>
              <a:t>Basiswissen und viel Text!</a:t>
            </a:r>
          </a:p>
          <a:p>
            <a:pPr lvl="3" eaLnBrk="1" hangingPunct="1">
              <a:lnSpc>
                <a:spcPct val="90000"/>
              </a:lnSpc>
              <a:defRPr/>
            </a:pPr>
            <a:r>
              <a:rPr lang="de-DE" dirty="0" smtClean="0">
                <a:latin typeface="Calibri" panose="020F0502020204030204" pitchFamily="34" charset="0"/>
              </a:rPr>
              <a:t>Prozent, Zinsen, Körper, Flächen, Funktionen, Statistik, Gleichungen, geometrisches Zeichnen…</a:t>
            </a:r>
          </a:p>
          <a:p>
            <a:pPr lvl="3" eaLnBrk="1" hangingPunct="1">
              <a:lnSpc>
                <a:spcPct val="90000"/>
              </a:lnSpc>
              <a:defRPr/>
            </a:pPr>
            <a:endParaRPr lang="de-DE" altLang="de-DE" b="1" dirty="0" smtClean="0">
              <a:latin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de-DE" altLang="de-DE" b="1" dirty="0" smtClean="0">
              <a:latin typeface="Calibri" panose="020F0502020204030204" pitchFamily="34" charset="0"/>
            </a:endParaRPr>
          </a:p>
          <a:p>
            <a:pPr marL="457200" lvl="1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b="1" dirty="0" smtClean="0">
              <a:latin typeface="Calibri" panose="020F0502020204030204" pitchFamily="34" charset="0"/>
            </a:endParaRPr>
          </a:p>
        </p:txBody>
      </p:sp>
      <p:pic>
        <p:nvPicPr>
          <p:cNvPr id="26628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A-Teil (ohne Hilfsmittel)</a:t>
            </a:r>
          </a:p>
        </p:txBody>
      </p:sp>
      <p:pic>
        <p:nvPicPr>
          <p:cNvPr id="27655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711325"/>
            <a:ext cx="27241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988" y="1411288"/>
            <a:ext cx="59721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llipse 14"/>
          <p:cNvSpPr/>
          <p:nvPr/>
        </p:nvSpPr>
        <p:spPr>
          <a:xfrm>
            <a:off x="2820988" y="1628775"/>
            <a:ext cx="2592387" cy="5302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pic>
        <p:nvPicPr>
          <p:cNvPr id="27659" name="Grafik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4319588"/>
            <a:ext cx="661987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llipse 16"/>
          <p:cNvSpPr/>
          <p:nvPr/>
        </p:nvSpPr>
        <p:spPr>
          <a:xfrm>
            <a:off x="3529013" y="4518025"/>
            <a:ext cx="1079500" cy="50323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B-Teil (mit Hilfsmittel)</a:t>
            </a:r>
          </a:p>
        </p:txBody>
      </p:sp>
      <p:pic>
        <p:nvPicPr>
          <p:cNvPr id="28679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5" y="1162050"/>
            <a:ext cx="68199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llipse 13"/>
          <p:cNvSpPr/>
          <p:nvPr/>
        </p:nvSpPr>
        <p:spPr>
          <a:xfrm>
            <a:off x="1547813" y="1277938"/>
            <a:ext cx="4608512" cy="3873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pic>
        <p:nvPicPr>
          <p:cNvPr id="28682" name="Grafi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25" y="2514600"/>
            <a:ext cx="6289675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B-Teil (mit Hilfsmittel)</a:t>
            </a:r>
          </a:p>
        </p:txBody>
      </p:sp>
      <p:pic>
        <p:nvPicPr>
          <p:cNvPr id="29703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775"/>
            <a:ext cx="5680075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950" y="2924175"/>
            <a:ext cx="3663950" cy="306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latin typeface="Calibri" panose="020F0502020204030204" pitchFamily="34" charset="0"/>
              </a:rPr>
              <a:t>Englisch (GeR-Stufe A2+)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de-DE" altLang="de-DE" sz="3900" smtClean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547813" y="1412875"/>
            <a:ext cx="8447087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¢"/>
              <a:defRPr sz="3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e-DE" altLang="de-DE" sz="2000" b="1">
                <a:latin typeface="Calibri" panose="020F0502020204030204" pitchFamily="34" charset="0"/>
              </a:rPr>
              <a:t>Dauer:</a:t>
            </a:r>
            <a:r>
              <a:rPr lang="de-DE" altLang="de-DE" sz="2000">
                <a:latin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 b="1">
                <a:latin typeface="Calibri" panose="020F0502020204030204" pitchFamily="34" charset="0"/>
              </a:rPr>
              <a:t>schriftlicher Teil: 120 min 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 b="1">
                <a:latin typeface="Calibri" panose="020F0502020204030204" pitchFamily="34" charset="0"/>
              </a:rPr>
              <a:t>mündlicher Teil: 15 min (extra Prüfung)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000" b="1">
                <a:latin typeface="Calibri" panose="020F0502020204030204" pitchFamily="34" charset="0"/>
              </a:rPr>
              <a:t>Hilfsmittel:</a:t>
            </a:r>
            <a:r>
              <a:rPr lang="de-DE" altLang="de-DE" sz="2000">
                <a:latin typeface="Calibri" panose="020F0502020204030204" pitchFamily="34" charset="0"/>
              </a:rPr>
              <a:t> Wörterbuch in Printform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000" b="1">
                <a:latin typeface="Calibri" panose="020F0502020204030204" pitchFamily="34" charset="0"/>
              </a:rPr>
              <a:t>schriftlich: 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latin typeface="Calibri" panose="020F0502020204030204" pitchFamily="34" charset="0"/>
              </a:rPr>
              <a:t>Hör- und Hörsehverstehen (ca. 1/5)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latin typeface="Calibri" panose="020F0502020204030204" pitchFamily="34" charset="0"/>
              </a:rPr>
              <a:t>Sprachgebrauch (ca. 1/5)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latin typeface="Calibri" panose="020F0502020204030204" pitchFamily="34" charset="0"/>
              </a:rPr>
              <a:t>Leseverstehen (ca. 1/5)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solidFill>
                  <a:srgbClr val="FF0000"/>
                </a:solidFill>
                <a:latin typeface="Calibri" panose="020F0502020204030204" pitchFamily="34" charset="0"/>
              </a:rPr>
              <a:t>Sprachmittlung</a:t>
            </a:r>
            <a:r>
              <a:rPr lang="de-DE" altLang="de-DE" sz="2000">
                <a:latin typeface="Calibri" panose="020F0502020204030204" pitchFamily="34" charset="0"/>
              </a:rPr>
              <a:t> (Englisch</a:t>
            </a:r>
            <a:r>
              <a:rPr lang="de-DE" altLang="de-DE" sz="2000">
                <a:latin typeface="Calibri" panose="020F0502020204030204" pitchFamily="34" charset="0"/>
                <a:sym typeface="Wingdings" panose="05000000000000000000" pitchFamily="2" charset="2"/>
              </a:rPr>
              <a:t> Deutsch) (ca. 1/10)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Text und Medienkompetenz </a:t>
            </a:r>
            <a:r>
              <a:rPr lang="de-DE" altLang="de-DE" sz="2000">
                <a:latin typeface="Calibri" panose="020F0502020204030204" pitchFamily="34" charset="0"/>
                <a:sym typeface="Wingdings" panose="05000000000000000000" pitchFamily="2" charset="2"/>
              </a:rPr>
              <a:t>(ca. 1/10)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latin typeface="Calibri" panose="020F0502020204030204" pitchFamily="34" charset="0"/>
                <a:sym typeface="Wingdings" panose="05000000000000000000" pitchFamily="2" charset="2"/>
              </a:rPr>
              <a:t>Schreiben (&gt; 1/5)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000" b="1">
                <a:latin typeface="Calibri" panose="020F0502020204030204" pitchFamily="34" charset="0"/>
              </a:rPr>
              <a:t>mündlich: 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latin typeface="Calibri" panose="020F0502020204030204" pitchFamily="34" charset="0"/>
              </a:rPr>
              <a:t>Teil A: Picture based Interview (1/4)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latin typeface="Calibri" panose="020F0502020204030204" pitchFamily="34" charset="0"/>
              </a:rPr>
              <a:t>Teil B: Topic based Talk (1/4)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latin typeface="Calibri" panose="020F0502020204030204" pitchFamily="34" charset="0"/>
              </a:rPr>
              <a:t>Teil C: Sprachmittlung (1/4)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latin typeface="Calibri" panose="020F0502020204030204" pitchFamily="34" charset="0"/>
              </a:rPr>
              <a:t>Sprachproduktion in allen Teilen (1/4) </a:t>
            </a:r>
          </a:p>
          <a:p>
            <a:pPr eaLnBrk="1" hangingPunct="1">
              <a:lnSpc>
                <a:spcPct val="90000"/>
              </a:lnSpc>
            </a:pPr>
            <a:endParaRPr lang="de-DE" altLang="de-DE" sz="2000">
              <a:latin typeface="Calibri" panose="020F0502020204030204" pitchFamily="34" charset="0"/>
            </a:endParaRPr>
          </a:p>
        </p:txBody>
      </p:sp>
      <p:pic>
        <p:nvPicPr>
          <p:cNvPr id="30725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09563"/>
            <a:ext cx="18319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latin typeface="Calibri" panose="020F0502020204030204" pitchFamily="34" charset="0"/>
              </a:rPr>
              <a:t>Englisch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de-DE" altLang="de-DE" sz="3900" smtClean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07950" y="1700213"/>
            <a:ext cx="8964613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¢"/>
              <a:defRPr sz="3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e-DE" altLang="de-DE" sz="2500" b="1" u="sng">
                <a:latin typeface="Calibri" panose="020F0502020204030204" pitchFamily="34" charset="0"/>
              </a:rPr>
              <a:t>schriftlich</a:t>
            </a:r>
            <a:r>
              <a:rPr lang="de-DE" altLang="de-DE" sz="2500" b="1">
                <a:latin typeface="Calibri" panose="020F0502020204030204" pitchFamily="34" charset="0"/>
              </a:rPr>
              <a:t>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de-DE" altLang="de-DE" sz="2500" b="1"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de-DE" altLang="de-DE" sz="2500" b="1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n</a:t>
            </a:r>
            <a:r>
              <a:rPr lang="de-DE" altLang="de-DE" sz="2500" b="1">
                <a:solidFill>
                  <a:srgbClr val="FF0000"/>
                </a:solidFill>
                <a:latin typeface="Calibri" panose="020F0502020204030204" pitchFamily="34" charset="0"/>
              </a:rPr>
              <a:t>eue</a:t>
            </a:r>
            <a:r>
              <a:rPr lang="de-DE" altLang="de-DE" sz="2500" b="1">
                <a:latin typeface="Calibri" panose="020F0502020204030204" pitchFamily="34" charset="0"/>
              </a:rPr>
              <a:t> Teile: </a:t>
            </a:r>
            <a:r>
              <a:rPr lang="de-DE" altLang="de-DE" sz="2500" u="sng">
                <a:latin typeface="Calibri" panose="020F0502020204030204" pitchFamily="34" charset="0"/>
              </a:rPr>
              <a:t>Sprachmittlung</a:t>
            </a:r>
            <a:r>
              <a:rPr lang="de-DE" altLang="de-DE" sz="2500">
                <a:latin typeface="Calibri" panose="020F0502020204030204" pitchFamily="34" charset="0"/>
              </a:rPr>
              <a:t> und </a:t>
            </a:r>
            <a:r>
              <a:rPr lang="de-DE" altLang="de-DE" sz="2500" u="sng">
                <a:latin typeface="Calibri" panose="020F0502020204030204" pitchFamily="34" charset="0"/>
              </a:rPr>
              <a:t>Text- und Medienkompetenz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500" b="1">
                <a:latin typeface="Calibri" panose="020F0502020204030204" pitchFamily="34" charset="0"/>
              </a:rPr>
              <a:t>Sprachmittlung</a:t>
            </a:r>
            <a:r>
              <a:rPr lang="de-DE" altLang="de-DE" sz="2500">
                <a:latin typeface="Calibri" panose="020F0502020204030204" pitchFamily="34" charset="0"/>
              </a:rPr>
              <a:t>: 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300">
                <a:latin typeface="Calibri" panose="020F0502020204030204" pitchFamily="34" charset="0"/>
              </a:rPr>
              <a:t>eine Art Übersetzung, die aber nicht wörtlich, sondern sinngemäß erfolgt.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300">
                <a:latin typeface="Calibri" panose="020F0502020204030204" pitchFamily="34" charset="0"/>
              </a:rPr>
              <a:t>Ausgangstext ca. 300 – 400 Wörter</a:t>
            </a:r>
            <a:r>
              <a:rPr lang="de-DE" altLang="de-DE" sz="2300">
                <a:latin typeface="Calibri" panose="020F0502020204030204" pitchFamily="34" charset="0"/>
                <a:sym typeface="Wingdings" panose="05000000000000000000" pitchFamily="2" charset="2"/>
              </a:rPr>
              <a:t> Mittlung ca. ¼ der Länge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500" b="1">
                <a:latin typeface="Calibri" panose="020F0502020204030204" pitchFamily="34" charset="0"/>
                <a:sym typeface="Wingdings" panose="05000000000000000000" pitchFamily="2" charset="2"/>
              </a:rPr>
              <a:t>Text- und Medienkompetenz:</a:t>
            </a:r>
            <a:r>
              <a:rPr lang="de-DE" altLang="de-DE" sz="2500">
                <a:latin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de-DE" altLang="de-DE" sz="2300">
                <a:latin typeface="Calibri" panose="020F0502020204030204" pitchFamily="34" charset="0"/>
                <a:sym typeface="Wingdings" panose="05000000000000000000" pitchFamily="2" charset="2"/>
              </a:rPr>
              <a:t>Schreiben eines neuen Textes mit Informationen aus einem anderen Text/Medienformat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300" b="1" u="sng">
                <a:latin typeface="Calibri" panose="020F0502020204030204" pitchFamily="34" charset="0"/>
                <a:sym typeface="Wingdings" panose="05000000000000000000" pitchFamily="2" charset="2"/>
              </a:rPr>
              <a:t>mündlich</a:t>
            </a:r>
            <a:r>
              <a:rPr lang="de-DE" altLang="de-DE" sz="2300" b="1">
                <a:latin typeface="Calibri" panose="020F0502020204030204" pitchFamily="34" charset="0"/>
                <a:sym typeface="Wingdings" panose="05000000000000000000" pitchFamily="2" charset="2"/>
              </a:rPr>
              <a:t>: 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latin typeface="Calibri" panose="020F0502020204030204" pitchFamily="34" charset="0"/>
              </a:rPr>
              <a:t>Teil A: Picture based Interview: Bild 30 Sek.</a:t>
            </a:r>
            <a:r>
              <a:rPr lang="de-DE" altLang="de-DE" sz="2000">
                <a:latin typeface="Calibri" panose="020F0502020204030204" pitchFamily="34" charset="0"/>
                <a:sym typeface="Wingdings" panose="05000000000000000000" pitchFamily="2" charset="2"/>
              </a:rPr>
              <a:t> 3 Fragen (Set A) + 2 Fragen (Set B); Dauer: ca. 3 Min. </a:t>
            </a:r>
            <a:endParaRPr lang="de-DE" altLang="de-DE" sz="2000">
              <a:latin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latin typeface="Calibri" panose="020F0502020204030204" pitchFamily="34" charset="0"/>
              </a:rPr>
              <a:t>Teil B: Topic based Talk (1/4): Aspekte gegeben</a:t>
            </a:r>
            <a:r>
              <a:rPr lang="de-DE" altLang="de-DE" sz="2000">
                <a:latin typeface="Calibri" panose="020F0502020204030204" pitchFamily="34" charset="0"/>
                <a:sym typeface="Wingdings" panose="05000000000000000000" pitchFamily="2" charset="2"/>
              </a:rPr>
              <a:t> 90 Sek. über 3 von 6 Teilaspekten muss Prüfling sprechen (keine Fragen o.ä. von Prüfenden) </a:t>
            </a:r>
            <a:endParaRPr lang="de-DE" altLang="de-DE" sz="2000">
              <a:latin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altLang="de-DE" sz="2000">
                <a:latin typeface="Calibri" panose="020F0502020204030204" pitchFamily="34" charset="0"/>
              </a:rPr>
              <a:t>Teil C: Sprachmíttlung (1/4)</a:t>
            </a:r>
          </a:p>
          <a:p>
            <a:pPr lvl="1" eaLnBrk="1" hangingPunct="1">
              <a:lnSpc>
                <a:spcPct val="90000"/>
              </a:lnSpc>
            </a:pPr>
            <a:endParaRPr lang="de-DE" altLang="de-DE" sz="2300" b="1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de-DE" altLang="de-DE" sz="2500">
              <a:latin typeface="Calibri" panose="020F0502020204030204" pitchFamily="34" charset="0"/>
            </a:endParaRPr>
          </a:p>
        </p:txBody>
      </p:sp>
      <p:pic>
        <p:nvPicPr>
          <p:cNvPr id="31749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Hör- und Hörsehverstehen</a:t>
            </a:r>
          </a:p>
        </p:txBody>
      </p:sp>
      <p:pic>
        <p:nvPicPr>
          <p:cNvPr id="32775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0213"/>
            <a:ext cx="5400675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852738"/>
            <a:ext cx="4705350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Sprachgebrauch</a:t>
            </a:r>
          </a:p>
        </p:txBody>
      </p:sp>
      <p:pic>
        <p:nvPicPr>
          <p:cNvPr id="33799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38" y="1412875"/>
            <a:ext cx="6978650" cy="471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Leseverstehen</a:t>
            </a:r>
          </a:p>
        </p:txBody>
      </p:sp>
      <p:pic>
        <p:nvPicPr>
          <p:cNvPr id="34823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255713"/>
            <a:ext cx="6954838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Grafi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263" y="3716338"/>
            <a:ext cx="4751387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Sprachmittlung</a:t>
            </a:r>
          </a:p>
        </p:txBody>
      </p:sp>
      <p:pic>
        <p:nvPicPr>
          <p:cNvPr id="35847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149350"/>
            <a:ext cx="6224588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Grafik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924175"/>
            <a:ext cx="7316788" cy="519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llipse 13"/>
          <p:cNvSpPr/>
          <p:nvPr/>
        </p:nvSpPr>
        <p:spPr>
          <a:xfrm>
            <a:off x="5543550" y="4125913"/>
            <a:ext cx="1979613" cy="4397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Text- und Medienkompetenz</a:t>
            </a:r>
          </a:p>
        </p:txBody>
      </p:sp>
      <p:pic>
        <p:nvPicPr>
          <p:cNvPr id="36871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23975"/>
            <a:ext cx="58737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213100"/>
            <a:ext cx="5378450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llipse 14"/>
          <p:cNvSpPr/>
          <p:nvPr/>
        </p:nvSpPr>
        <p:spPr>
          <a:xfrm>
            <a:off x="4957763" y="3644900"/>
            <a:ext cx="1979612" cy="43973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8" name="Textfeld 6"/>
          <p:cNvSpPr txBox="1"/>
          <p:nvPr/>
        </p:nvSpPr>
        <p:spPr>
          <a:xfrm>
            <a:off x="10012363" y="14727238"/>
            <a:ext cx="1149350" cy="758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eaLnBrk="1" hangingPunct="1">
              <a:lnSpc>
                <a:spcPct val="107000"/>
              </a:lnSpc>
              <a:spcAft>
                <a:spcPts val="600"/>
              </a:spcAft>
              <a:defRPr/>
            </a:pPr>
            <a:endParaRPr lang="de-DE" sz="825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2105025" y="2405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2105025" y="2403475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" name="Ellipse 9"/>
          <p:cNvSpPr/>
          <p:nvPr/>
        </p:nvSpPr>
        <p:spPr>
          <a:xfrm>
            <a:off x="1547813" y="309563"/>
            <a:ext cx="4032250" cy="671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u="sng" dirty="0"/>
              <a:t>Beispiel:</a:t>
            </a:r>
            <a:r>
              <a:rPr lang="de-DE" dirty="0"/>
              <a:t> schreiben</a:t>
            </a:r>
          </a:p>
        </p:txBody>
      </p:sp>
      <p:pic>
        <p:nvPicPr>
          <p:cNvPr id="37895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716088"/>
            <a:ext cx="6696075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llipse 12"/>
          <p:cNvSpPr/>
          <p:nvPr/>
        </p:nvSpPr>
        <p:spPr>
          <a:xfrm>
            <a:off x="107950" y="3008313"/>
            <a:ext cx="1368425" cy="58896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pic>
        <p:nvPicPr>
          <p:cNvPr id="37898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502025"/>
            <a:ext cx="5543550" cy="302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b="1" smtClean="0">
                <a:latin typeface="Calibri" panose="020F0502020204030204" pitchFamily="34" charset="0"/>
                <a:cs typeface="Calibri" panose="020F0502020204030204" pitchFamily="34" charset="0"/>
              </a:rPr>
              <a:t>GPG/NT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de-DE" sz="2600" smtClean="0">
                <a:latin typeface="Calibri" panose="020F0502020204030204" pitchFamily="34" charset="0"/>
                <a:cs typeface="Calibri" panose="020F0502020204030204" pitchFamily="34" charset="0"/>
              </a:rPr>
              <a:t>wird von der Schule gestellt </a:t>
            </a:r>
            <a:r>
              <a:rPr lang="de-DE" altLang="de-DE" sz="2400" smtClean="0">
                <a:latin typeface="Calibri" panose="020F0502020204030204" pitchFamily="34" charset="0"/>
                <a:cs typeface="Calibri" panose="020F0502020204030204" pitchFamily="34" charset="0"/>
              </a:rPr>
              <a:t>(auch der Termin wird von der Schule festgelegt)</a:t>
            </a:r>
          </a:p>
          <a:p>
            <a:pPr eaLnBrk="1" hangingPunct="1"/>
            <a:r>
              <a:rPr lang="de-DE" altLang="de-DE" sz="2600" smtClean="0">
                <a:latin typeface="Calibri" panose="020F0502020204030204" pitchFamily="34" charset="0"/>
                <a:cs typeface="Calibri" panose="020F0502020204030204" pitchFamily="34" charset="0"/>
              </a:rPr>
              <a:t>Dauer: 75 min (früher 60)  </a:t>
            </a:r>
          </a:p>
          <a:p>
            <a:pPr eaLnBrk="1" hangingPunct="1"/>
            <a:r>
              <a:rPr lang="de-DE" altLang="de-DE" sz="2600" smtClean="0">
                <a:latin typeface="Calibri" panose="020F0502020204030204" pitchFamily="34" charset="0"/>
                <a:cs typeface="Calibri" panose="020F0502020204030204" pitchFamily="34" charset="0"/>
              </a:rPr>
              <a:t>Hilfsmittel: (zweisprachiges) Wörterbuch, Atlas in GPG, Periodensystem in NT</a:t>
            </a:r>
          </a:p>
          <a:p>
            <a:pPr eaLnBrk="1" hangingPunct="1"/>
            <a:r>
              <a:rPr lang="de-DE" altLang="de-DE" sz="2600" smtClean="0">
                <a:latin typeface="Calibri" panose="020F0502020204030204" pitchFamily="34" charset="0"/>
                <a:cs typeface="Calibri" panose="020F0502020204030204" pitchFamily="34" charset="0"/>
              </a:rPr>
              <a:t>Alle </a:t>
            </a:r>
            <a:r>
              <a:rPr lang="de-DE" altLang="de-DE" sz="2600" b="1" smtClean="0">
                <a:latin typeface="Calibri" panose="020F0502020204030204" pitchFamily="34" charset="0"/>
                <a:cs typeface="Calibri" panose="020F0502020204030204" pitchFamily="34" charset="0"/>
              </a:rPr>
              <a:t>Teilbereiche</a:t>
            </a:r>
            <a:r>
              <a:rPr lang="de-DE" altLang="de-DE" sz="2600" smtClean="0">
                <a:latin typeface="Calibri" panose="020F0502020204030204" pitchFamily="34" charset="0"/>
                <a:cs typeface="Calibri" panose="020F0502020204030204" pitchFamily="34" charset="0"/>
              </a:rPr>
              <a:t> werden abgeprüft</a:t>
            </a:r>
          </a:p>
          <a:p>
            <a:pPr lvl="1" eaLnBrk="1" hangingPunct="1"/>
            <a:r>
              <a:rPr lang="de-DE" altLang="de-DE" sz="2400" smtClean="0">
                <a:latin typeface="Calibri" panose="020F0502020204030204" pitchFamily="34" charset="0"/>
                <a:cs typeface="Calibri" panose="020F0502020204030204" pitchFamily="34" charset="0"/>
              </a:rPr>
              <a:t>Schwerpunktsetzung möglich (entsprechend des behandelten Inhalts)</a:t>
            </a:r>
          </a:p>
          <a:p>
            <a:pPr lvl="1" eaLnBrk="1" hangingPunct="1"/>
            <a:r>
              <a:rPr lang="de-DE" altLang="de-DE" sz="240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Basiswissen</a:t>
            </a:r>
            <a:r>
              <a:rPr lang="de-DE" altLang="de-DE" sz="2400" smtClean="0">
                <a:latin typeface="Calibri" panose="020F0502020204030204" pitchFamily="34" charset="0"/>
                <a:cs typeface="Calibri" panose="020F0502020204030204" pitchFamily="34" charset="0"/>
              </a:rPr>
              <a:t> kann auch abgeprüft werden</a:t>
            </a:r>
          </a:p>
          <a:p>
            <a:pPr lvl="1" eaLnBrk="1" hangingPunct="1"/>
            <a:endParaRPr lang="de-DE" altLang="de-DE" sz="2400" smtClean="0"/>
          </a:p>
          <a:p>
            <a:pPr eaLnBrk="1" hangingPunct="1"/>
            <a:endParaRPr lang="de-DE" altLang="de-DE" sz="260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de-DE" altLang="de-DE" sz="2600" smtClean="0"/>
          </a:p>
        </p:txBody>
      </p:sp>
      <p:pic>
        <p:nvPicPr>
          <p:cNvPr id="38916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b="1" smtClean="0">
                <a:latin typeface="Calibri" panose="020F0502020204030204" pitchFamily="34" charset="0"/>
                <a:cs typeface="Calibri" panose="020F0502020204030204" pitchFamily="34" charset="0"/>
              </a:rPr>
              <a:t>GPG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89100"/>
            <a:ext cx="7369175" cy="4619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b="1" smtClean="0">
                <a:latin typeface="Calibri" panose="020F0502020204030204" pitchFamily="34" charset="0"/>
                <a:cs typeface="Calibri" panose="020F0502020204030204" pitchFamily="34" charset="0"/>
              </a:rPr>
              <a:t>Grundwissen:</a:t>
            </a:r>
            <a:r>
              <a:rPr lang="de-DE" altLang="de-DE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sz="2400" smtClean="0">
                <a:latin typeface="Calibri" panose="020F0502020204030204" pitchFamily="34" charset="0"/>
                <a:cs typeface="Calibri" panose="020F0502020204030204" pitchFamily="34" charset="0"/>
              </a:rPr>
              <a:t>Daten und Fakten wie z.B. „Mauerfall“/Öffnung der Berliner Mauer am 09.11.1989 oder Nachbarländer Deutschlands</a:t>
            </a:r>
          </a:p>
          <a:p>
            <a:pPr eaLnBrk="1" hangingPunct="1">
              <a:lnSpc>
                <a:spcPct val="90000"/>
              </a:lnSpc>
            </a:pPr>
            <a:endParaRPr lang="de-DE" altLang="de-DE" b="1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de-DE" b="1" smtClean="0">
                <a:latin typeface="Calibri" panose="020F0502020204030204" pitchFamily="34" charset="0"/>
                <a:cs typeface="Calibri" panose="020F0502020204030204" pitchFamily="34" charset="0"/>
              </a:rPr>
              <a:t>Interpretationswissen</a:t>
            </a:r>
            <a:r>
              <a:rPr lang="de-DE" altLang="de-DE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sz="2400" smtClean="0">
                <a:latin typeface="Calibri" panose="020F0502020204030204" pitchFamily="34" charset="0"/>
                <a:cs typeface="Calibri" panose="020F0502020204030204" pitchFamily="34" charset="0"/>
              </a:rPr>
              <a:t>z.B. Umgang mit Karten oder Karikaturen </a:t>
            </a:r>
          </a:p>
          <a:p>
            <a:pPr eaLnBrk="1" hangingPunct="1">
              <a:lnSpc>
                <a:spcPct val="90000"/>
              </a:lnSpc>
            </a:pPr>
            <a:endParaRPr lang="de-DE" altLang="de-DE" sz="240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de-DE" b="1" smtClean="0">
                <a:latin typeface="Calibri" panose="020F0502020204030204" pitchFamily="34" charset="0"/>
                <a:cs typeface="Calibri" panose="020F0502020204030204" pitchFamily="34" charset="0"/>
              </a:rPr>
              <a:t>Aktuelles: </a:t>
            </a:r>
            <a:r>
              <a:rPr lang="de-DE" altLang="de-DE" sz="2400" smtClean="0">
                <a:latin typeface="Calibri" panose="020F0502020204030204" pitchFamily="34" charset="0"/>
                <a:cs typeface="Calibri" panose="020F0502020204030204" pitchFamily="34" charset="0"/>
              </a:rPr>
              <a:t>Nachrichten aus Politik, aktuelle Phänomene wie die Globalisierung, der Brexit, Konflikt Russlands mit Ukraine, Klimawandel...  </a:t>
            </a:r>
            <a:endParaRPr lang="de-DE" altLang="de-DE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940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b="1" smtClean="0">
                <a:latin typeface="Calibri" panose="020F0502020204030204" pitchFamily="34" charset="0"/>
                <a:cs typeface="Calibri" panose="020F0502020204030204" pitchFamily="34" charset="0"/>
              </a:rPr>
              <a:t>NT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558925"/>
            <a:ext cx="7296150" cy="51831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de-DE" altLang="de-DE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Grundwissen: </a:t>
            </a:r>
            <a:r>
              <a:rPr lang="de-DE" altLang="de-DE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Was sind Kohlenstoffe? Wie ist ein Zelle aufgebaut? Wie funktioniert die Informationsverarbeitung im Gehirn?  ...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Interpretationswissen: </a:t>
            </a:r>
            <a:r>
              <a:rPr lang="de-DE" altLang="de-DE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Was bedeuten die einzelnen Begriffe und Zahlen auf einem </a:t>
            </a:r>
            <a:r>
              <a:rPr lang="de-DE" altLang="de-DE" sz="2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Periodensystem</a:t>
            </a:r>
            <a:r>
              <a:rPr lang="de-DE" altLang="de-DE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?...</a:t>
            </a:r>
          </a:p>
          <a:p>
            <a:pPr eaLnBrk="1" hangingPunct="1">
              <a:lnSpc>
                <a:spcPct val="90000"/>
              </a:lnSpc>
              <a:defRPr/>
            </a:pPr>
            <a:endParaRPr lang="de-DE" altLang="de-DE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Aktuelles/Alltägliches: </a:t>
            </a:r>
            <a:r>
              <a:rPr lang="de-DE" altLang="de-DE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Umgang mit Gefahrenstoffen im Alltag/Haushalt (mit Säuren, Alkohol etc.), Umgang mit Plastik, Atomkraftdiskussion ...</a:t>
            </a:r>
          </a:p>
        </p:txBody>
      </p:sp>
      <p:pic>
        <p:nvPicPr>
          <p:cNvPr id="4096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smtClean="0">
                <a:latin typeface="Calibri" panose="020F0502020204030204" pitchFamily="34" charset="0"/>
                <a:cs typeface="Calibri" panose="020F0502020204030204" pitchFamily="34" charset="0"/>
              </a:rPr>
              <a:t>Ethik bzw. Religion / Sport            Kunst / Musik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05000"/>
            <a:ext cx="7010400" cy="4619625"/>
          </a:xfrm>
        </p:spPr>
        <p:txBody>
          <a:bodyPr/>
          <a:lstStyle/>
          <a:p>
            <a:pPr eaLnBrk="1" hangingPunct="1"/>
            <a:r>
              <a:rPr lang="de-DE" altLang="de-DE" b="1" smtClean="0">
                <a:latin typeface="Calibri" panose="020F0502020204030204" pitchFamily="34" charset="0"/>
                <a:cs typeface="Calibri" panose="020F0502020204030204" pitchFamily="34" charset="0"/>
              </a:rPr>
              <a:t>Ethik oder kath./ev. Religion</a:t>
            </a:r>
          </a:p>
          <a:p>
            <a:pPr lvl="1" eaLnBrk="1" hangingPunct="1"/>
            <a:r>
              <a:rPr lang="de-DE" altLang="de-DE" smtClean="0">
                <a:latin typeface="Calibri" panose="020F0502020204030204" pitchFamily="34" charset="0"/>
                <a:cs typeface="Calibri" panose="020F0502020204030204" pitchFamily="34" charset="0"/>
              </a:rPr>
              <a:t>schriftliche Prüfung behandelt alle Themenbereiche des Fachs</a:t>
            </a:r>
          </a:p>
          <a:p>
            <a:pPr lvl="1" eaLnBrk="1" hangingPunct="1"/>
            <a:r>
              <a:rPr lang="de-DE" altLang="de-DE" smtClean="0">
                <a:latin typeface="Calibri" panose="020F0502020204030204" pitchFamily="34" charset="0"/>
                <a:cs typeface="Calibri" panose="020F0502020204030204" pitchFamily="34" charset="0"/>
              </a:rPr>
              <a:t>vor Ort gestellt </a:t>
            </a:r>
            <a:r>
              <a:rPr lang="de-DE" altLang="de-DE" sz="2400" smtClean="0">
                <a:latin typeface="Calibri" panose="020F0502020204030204" pitchFamily="34" charset="0"/>
                <a:cs typeface="Calibri" panose="020F0502020204030204" pitchFamily="34" charset="0"/>
              </a:rPr>
              <a:t>(Schwerpunktsetzung dem behandelten Stoff entsprechend)</a:t>
            </a:r>
          </a:p>
          <a:p>
            <a:pPr lvl="1" eaLnBrk="1" hangingPunct="1"/>
            <a:r>
              <a:rPr lang="de-DE" altLang="de-DE" smtClean="0">
                <a:latin typeface="Calibri" panose="020F0502020204030204" pitchFamily="34" charset="0"/>
                <a:cs typeface="Calibri" panose="020F0502020204030204" pitchFamily="34" charset="0"/>
              </a:rPr>
              <a:t>kompetenzorientierte Aufgaben-stellungen</a:t>
            </a:r>
          </a:p>
          <a:p>
            <a:pPr lvl="1" eaLnBrk="1" hangingPunct="1"/>
            <a:r>
              <a:rPr lang="de-DE" altLang="de-DE" smtClean="0">
                <a:latin typeface="Calibri" panose="020F0502020204030204" pitchFamily="34" charset="0"/>
                <a:cs typeface="Calibri" panose="020F0502020204030204" pitchFamily="34" charset="0"/>
              </a:rPr>
              <a:t>Dauer: 60 min</a:t>
            </a:r>
          </a:p>
          <a:p>
            <a:pPr lvl="1" eaLnBrk="1" hangingPunct="1"/>
            <a:endParaRPr lang="de-DE" altLang="de-DE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de-DE" altLang="de-DE" smtClean="0"/>
          </a:p>
        </p:txBody>
      </p:sp>
      <p:pic>
        <p:nvPicPr>
          <p:cNvPr id="41988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905000"/>
            <a:ext cx="8640763" cy="4619625"/>
          </a:xfrm>
        </p:spPr>
        <p:txBody>
          <a:bodyPr/>
          <a:lstStyle/>
          <a:p>
            <a:pPr eaLnBrk="1" hangingPunct="1"/>
            <a:r>
              <a:rPr lang="de-DE" altLang="de-DE" sz="2600" b="1" smtClean="0">
                <a:latin typeface="Calibri" panose="020F0502020204030204" pitchFamily="34" charset="0"/>
                <a:cs typeface="Calibri" panose="020F0502020204030204" pitchFamily="34" charset="0"/>
              </a:rPr>
              <a:t>Kunst, Musik und Sport</a:t>
            </a:r>
            <a:r>
              <a:rPr lang="de-DE" altLang="de-DE" sz="2600" smtClean="0">
                <a:latin typeface="Calibri" panose="020F0502020204030204" pitchFamily="34" charset="0"/>
                <a:cs typeface="Calibri" panose="020F0502020204030204" pitchFamily="34" charset="0"/>
              </a:rPr>
              <a:t>: praktischer </a:t>
            </a:r>
            <a:r>
              <a:rPr lang="de-DE" altLang="de-DE" sz="260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</a:t>
            </a:r>
            <a:r>
              <a:rPr lang="de-DE" altLang="de-DE" sz="2600" smtClean="0">
                <a:latin typeface="Calibri" panose="020F0502020204030204" pitchFamily="34" charset="0"/>
                <a:cs typeface="Calibri" panose="020F0502020204030204" pitchFamily="34" charset="0"/>
              </a:rPr>
              <a:t> theoretischer Prüfungsteil</a:t>
            </a:r>
          </a:p>
          <a:p>
            <a:pPr lvl="1" eaLnBrk="1" hangingPunct="1"/>
            <a:r>
              <a:rPr lang="de-DE" altLang="de-D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Kunst:</a:t>
            </a:r>
            <a:r>
              <a:rPr lang="de-DE" altLang="de-DE" sz="2400" smtClean="0">
                <a:latin typeface="Calibri" panose="020F0502020204030204" pitchFamily="34" charset="0"/>
                <a:cs typeface="Calibri" panose="020F0502020204030204" pitchFamily="34" charset="0"/>
              </a:rPr>
              <a:t> 30 min schriftlich (12 BE), 150 min praktisch (48 BE)</a:t>
            </a:r>
          </a:p>
          <a:p>
            <a:pPr lvl="1" eaLnBrk="1" hangingPunct="1"/>
            <a:r>
              <a:rPr lang="de-DE" altLang="de-D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Musik</a:t>
            </a:r>
            <a:r>
              <a:rPr lang="de-DE" altLang="de-DE" sz="2400" smtClean="0">
                <a:latin typeface="Calibri" panose="020F0502020204030204" pitchFamily="34" charset="0"/>
                <a:cs typeface="Calibri" panose="020F0502020204030204" pitchFamily="34" charset="0"/>
              </a:rPr>
              <a:t>: Musiklehre (10 min), Musiktheorie-Präsentation (10min), praktisch (Gesang/ Instrumental/ Tanz (10 min)</a:t>
            </a:r>
          </a:p>
          <a:p>
            <a:pPr eaLnBrk="1" hangingPunct="1"/>
            <a:endParaRPr lang="de-DE" altLang="de-DE" sz="2600" b="1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de-DE" altLang="de-DE" sz="2600" b="1" smtClean="0">
                <a:latin typeface="Calibri" panose="020F0502020204030204" pitchFamily="34" charset="0"/>
                <a:cs typeface="Calibri" panose="020F0502020204030204" pitchFamily="34" charset="0"/>
              </a:rPr>
              <a:t>Kunst:</a:t>
            </a:r>
            <a:r>
              <a:rPr lang="de-DE" altLang="de-DE" sz="2600" smtClean="0">
                <a:latin typeface="Calibri" panose="020F0502020204030204" pitchFamily="34" charset="0"/>
                <a:cs typeface="Calibri" panose="020F0502020204030204" pitchFamily="34" charset="0"/>
              </a:rPr>
              <a:t> illustrierende Aufgabenbeispiele auf der Seite des ISB</a:t>
            </a:r>
            <a:r>
              <a:rPr lang="de-DE" altLang="de-DE" sz="2600" smtClean="0"/>
              <a:t> </a:t>
            </a:r>
            <a:r>
              <a:rPr lang="de-DE" altLang="de-DE" sz="700" smtClean="0"/>
              <a:t>(</a:t>
            </a:r>
            <a:r>
              <a:rPr lang="de-DE" altLang="de-DE" sz="700" smtClean="0">
                <a:hlinkClick r:id="rId2"/>
              </a:rPr>
              <a:t>https://www.isb.bayern.de/mittelschule/faecher/musische-faecher/kunst/illustrierende_aufgabenbeispiele_ku/</a:t>
            </a:r>
            <a:r>
              <a:rPr lang="de-DE" altLang="de-DE" sz="700" smtClean="0"/>
              <a:t>)</a:t>
            </a:r>
            <a:r>
              <a:rPr lang="de-DE" altLang="de-DE" sz="2600" smtClean="0"/>
              <a:t>  </a:t>
            </a:r>
          </a:p>
          <a:p>
            <a:pPr eaLnBrk="1" hangingPunct="1"/>
            <a:endParaRPr lang="de-DE" altLang="de-DE" sz="2600" smtClean="0"/>
          </a:p>
        </p:txBody>
      </p:sp>
      <p:pic>
        <p:nvPicPr>
          <p:cNvPr id="43011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smtClean="0">
                <a:latin typeface="Calibri" panose="020F0502020204030204" pitchFamily="34" charset="0"/>
                <a:cs typeface="Calibri" panose="020F0502020204030204" pitchFamily="34" charset="0"/>
              </a:rPr>
              <a:t>Ethik bzw. Religion          </a:t>
            </a:r>
            <a:br>
              <a:rPr lang="de-DE" altLang="de-DE" sz="360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altLang="de-DE" sz="3600" smtClean="0">
                <a:latin typeface="Calibri" panose="020F0502020204030204" pitchFamily="34" charset="0"/>
                <a:cs typeface="Calibri" panose="020F0502020204030204" pitchFamily="34" charset="0"/>
              </a:rPr>
              <a:t>Kunst / Musik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smtClean="0">
                <a:latin typeface="Calibri" panose="020F0502020204030204" pitchFamily="34" charset="0"/>
                <a:cs typeface="Calibri" panose="020F0502020204030204" pitchFamily="34" charset="0"/>
              </a:rPr>
              <a:t>Sport       </a:t>
            </a:r>
          </a:p>
        </p:txBody>
      </p:sp>
      <p:pic>
        <p:nvPicPr>
          <p:cNvPr id="44036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924175"/>
            <a:ext cx="619125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Gerader Verbinder 6"/>
          <p:cNvCxnSpPr/>
          <p:nvPr/>
        </p:nvCxnSpPr>
        <p:spPr>
          <a:xfrm flipV="1">
            <a:off x="6688138" y="3933825"/>
            <a:ext cx="576262" cy="7143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/>
          <p:cNvCxnSpPr/>
          <p:nvPr/>
        </p:nvCxnSpPr>
        <p:spPr>
          <a:xfrm flipV="1">
            <a:off x="6372225" y="4076700"/>
            <a:ext cx="576263" cy="7302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9" name="Rectangle 3"/>
          <p:cNvSpPr txBox="1">
            <a:spLocks noChangeArrowheads="1"/>
          </p:cNvSpPr>
          <p:nvPr/>
        </p:nvSpPr>
        <p:spPr bwMode="auto">
          <a:xfrm>
            <a:off x="1042988" y="1544638"/>
            <a:ext cx="8281987" cy="137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¢"/>
              <a:defRPr sz="3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/>
            <a:r>
              <a:rPr lang="de-DE" altLang="de-DE" sz="2400">
                <a:latin typeface="Calibri" panose="020F0502020204030204" pitchFamily="34" charset="0"/>
                <a:cs typeface="Calibri" panose="020F0502020204030204" pitchFamily="34" charset="0"/>
              </a:rPr>
              <a:t>Theorie/Praxis jeweils 50 % bei der Wertung,       </a:t>
            </a:r>
          </a:p>
          <a:p>
            <a:pPr lvl="1" eaLnBrk="1" hangingPunct="1"/>
            <a:r>
              <a:rPr lang="de-DE" altLang="de-DE" sz="2400">
                <a:latin typeface="Calibri" panose="020F0502020204030204" pitchFamily="34" charset="0"/>
                <a:cs typeface="Calibri" panose="020F0502020204030204" pitchFamily="34" charset="0"/>
              </a:rPr>
              <a:t>Theorie (schriftlich): 30 min                                                         </a:t>
            </a:r>
          </a:p>
          <a:p>
            <a:pPr lvl="1" eaLnBrk="1" hangingPunct="1"/>
            <a:r>
              <a:rPr lang="de-DE" altLang="de-DE" sz="2400">
                <a:latin typeface="Calibri" panose="020F0502020204030204" pitchFamily="34" charset="0"/>
                <a:cs typeface="Calibri" panose="020F0502020204030204" pitchFamily="34" charset="0"/>
              </a:rPr>
              <a:t>Praxisteil besteht aus Mannschafts- und Individualsportart</a:t>
            </a:r>
          </a:p>
          <a:p>
            <a:pPr eaLnBrk="1" hangingPunct="1"/>
            <a:endParaRPr lang="de-DE" altLang="de-DE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smtClean="0">
                <a:latin typeface="Calibri" panose="020F0502020204030204" pitchFamily="34" charset="0"/>
                <a:cs typeface="Calibri" panose="020F0502020204030204" pitchFamily="34" charset="0"/>
              </a:rPr>
              <a:t>Projektprüfung </a:t>
            </a:r>
            <a:r>
              <a:rPr lang="de-DE" altLang="de-DE" sz="1800" smtClean="0">
                <a:latin typeface="Calibri" panose="020F0502020204030204" pitchFamily="34" charset="0"/>
                <a:cs typeface="Calibri" panose="020F0502020204030204" pitchFamily="34" charset="0"/>
              </a:rPr>
              <a:t>(kein MUSS für Externe)</a:t>
            </a:r>
            <a:r>
              <a:rPr lang="de-DE" altLang="de-DE" sz="3600" smtClean="0"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</a:p>
        </p:txBody>
      </p:sp>
      <p:pic>
        <p:nvPicPr>
          <p:cNvPr id="45060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144588"/>
            <a:ext cx="6276975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lipse 6"/>
          <p:cNvSpPr/>
          <p:nvPr/>
        </p:nvSpPr>
        <p:spPr>
          <a:xfrm>
            <a:off x="2124075" y="4076700"/>
            <a:ext cx="503238" cy="10080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smtClean="0">
                <a:latin typeface="Calibri" panose="020F0502020204030204" pitchFamily="34" charset="0"/>
                <a:cs typeface="Calibri" panose="020F0502020204030204" pitchFamily="34" charset="0"/>
              </a:rPr>
              <a:t>Projektprüfung </a:t>
            </a:r>
            <a:r>
              <a:rPr lang="de-DE" altLang="de-DE" sz="1800" smtClean="0">
                <a:latin typeface="Calibri" panose="020F0502020204030204" pitchFamily="34" charset="0"/>
                <a:cs typeface="Calibri" panose="020F0502020204030204" pitchFamily="34" charset="0"/>
              </a:rPr>
              <a:t>(kein MUSS für Externe)</a:t>
            </a:r>
            <a:r>
              <a:rPr lang="de-DE" altLang="de-DE" sz="3600" smtClean="0"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</a:p>
        </p:txBody>
      </p:sp>
      <p:sp>
        <p:nvSpPr>
          <p:cNvPr id="8" name="Textfeld 7"/>
          <p:cNvSpPr txBox="1">
            <a:spLocks noChangeArrowheads="1"/>
          </p:cNvSpPr>
          <p:nvPr/>
        </p:nvSpPr>
        <p:spPr bwMode="auto">
          <a:xfrm>
            <a:off x="1524000" y="1809750"/>
            <a:ext cx="7974013" cy="40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500" b="1" u="sng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Leittextausgabe</a:t>
            </a:r>
          </a:p>
          <a:p>
            <a:pPr eaLnBrk="1" hangingPunct="1"/>
            <a:r>
              <a:rPr lang="de-DE" altLang="de-DE" sz="15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=&gt; Einweisung zum gestellten Thema</a:t>
            </a:r>
          </a:p>
          <a:p>
            <a:pPr eaLnBrk="1" hangingPunct="1"/>
            <a:r>
              <a:rPr lang="de-DE" altLang="de-DE" sz="15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=&gt; erste Planungsschritte in der Gruppe (Gruppenauswahl durch Los!)</a:t>
            </a:r>
          </a:p>
          <a:p>
            <a:pPr eaLnBrk="1" hangingPunct="1"/>
            <a:endParaRPr lang="de-DE" altLang="de-DE" sz="60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de-DE" altLang="de-DE" sz="1500" b="1" u="sng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Zielsetzung und Planung</a:t>
            </a:r>
          </a:p>
          <a:p>
            <a:pPr eaLnBrk="1" hangingPunct="1"/>
            <a:r>
              <a:rPr lang="de-DE" altLang="de-DE" sz="15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=&gt; selbstständiges und gemeinsames Planen des Arbeitsprozesses und der Präsentation</a:t>
            </a:r>
          </a:p>
          <a:p>
            <a:pPr eaLnBrk="1" hangingPunct="1"/>
            <a:r>
              <a:rPr lang="de-DE" altLang="de-DE" sz="15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=&gt; Team- und Einzelarbeit sind gefordert</a:t>
            </a:r>
          </a:p>
          <a:p>
            <a:pPr eaLnBrk="1" hangingPunct="1"/>
            <a:r>
              <a:rPr lang="de-DE" altLang="de-DE" sz="15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=&gt; außerschulische Lernorte sind möglich</a:t>
            </a:r>
          </a:p>
          <a:p>
            <a:pPr eaLnBrk="1" hangingPunct="1"/>
            <a:r>
              <a:rPr lang="de-DE" altLang="de-DE" sz="15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=&gt; Zeit- und Arbeitsplanung ist notwendig (auch für die Projektmappe!)</a:t>
            </a:r>
          </a:p>
          <a:p>
            <a:pPr eaLnBrk="1" hangingPunct="1"/>
            <a:r>
              <a:rPr lang="de-DE" altLang="de-DE" sz="15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eaLnBrk="1" hangingPunct="1"/>
            <a:r>
              <a:rPr lang="de-DE" altLang="de-DE" sz="1500" b="1" u="sng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Schalterstunde</a:t>
            </a:r>
          </a:p>
          <a:p>
            <a:pPr eaLnBrk="1" hangingPunct="1"/>
            <a:r>
              <a:rPr lang="de-DE" altLang="de-DE" sz="15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=&gt; Angebot einer Schalterstunde für offene Fragen</a:t>
            </a:r>
          </a:p>
          <a:p>
            <a:pPr eaLnBrk="1" hangingPunct="1"/>
            <a:endParaRPr lang="de-DE" altLang="de-DE" sz="60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de-DE" altLang="de-DE" sz="1500" b="1" u="sng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Durchführung der praktischen Aufgabe (Te/ WiK/ ES)</a:t>
            </a:r>
          </a:p>
          <a:p>
            <a:pPr eaLnBrk="1" hangingPunct="1"/>
            <a:r>
              <a:rPr lang="de-DE" altLang="de-DE" sz="15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=&gt; erfolgt nach Einteilung: ES 150 min, WiK 120 min, Te 240 min</a:t>
            </a:r>
          </a:p>
          <a:p>
            <a:pPr eaLnBrk="1" hangingPunct="1"/>
            <a:endParaRPr lang="de-DE" altLang="de-DE" sz="600" b="1" u="sng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de-DE" altLang="de-DE" sz="1500" b="1" u="sng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Präsentation und Abgabe der Projektmappe</a:t>
            </a:r>
          </a:p>
          <a:p>
            <a:pPr eaLnBrk="1" hangingPunct="1"/>
            <a:r>
              <a:rPr lang="de-DE" altLang="de-DE" sz="15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=&gt; Termin erfolgt nach Einteilung</a:t>
            </a:r>
          </a:p>
          <a:p>
            <a:pPr eaLnBrk="1" hangingPunct="1"/>
            <a:r>
              <a:rPr lang="de-DE" altLang="de-DE" sz="1500"/>
              <a:t>    </a:t>
            </a:r>
            <a:endParaRPr lang="de-DE" altLang="de-DE" sz="1500" b="1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600" smtClean="0">
                <a:latin typeface="Calibri" panose="020F0502020204030204" pitchFamily="34" charset="0"/>
                <a:cs typeface="Calibri" panose="020F0502020204030204" pitchFamily="34" charset="0"/>
              </a:rPr>
              <a:t>Projektprüfung </a:t>
            </a:r>
            <a:r>
              <a:rPr lang="de-DE" altLang="de-DE" sz="1800" smtClean="0">
                <a:latin typeface="Calibri" panose="020F0502020204030204" pitchFamily="34" charset="0"/>
                <a:cs typeface="Calibri" panose="020F0502020204030204" pitchFamily="34" charset="0"/>
              </a:rPr>
              <a:t>(kein MUSS für Externe)</a:t>
            </a:r>
            <a:r>
              <a:rPr lang="de-DE" altLang="de-DE" sz="3600" smtClean="0"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</a:p>
        </p:txBody>
      </p:sp>
      <p:pic>
        <p:nvPicPr>
          <p:cNvPr id="47108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1695450"/>
            <a:ext cx="8027987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3303588"/>
            <a:ext cx="8194675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060450" y="4921250"/>
            <a:ext cx="7307263" cy="133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¢"/>
              <a:defRPr sz="3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Anteil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WiB</a:t>
            </a:r>
            <a:r>
              <a:rPr lang="de-DE" altLang="de-DE" sz="2000" dirty="0" smtClean="0">
                <a:latin typeface="Calibri" panose="020F0502020204030204" pitchFamily="34" charset="0"/>
              </a:rPr>
              <a:t> und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Te</a:t>
            </a:r>
            <a:r>
              <a:rPr lang="de-DE" altLang="de-DE" sz="2000" dirty="0" smtClean="0">
                <a:latin typeface="Calibri" panose="020F0502020204030204" pitchFamily="34" charset="0"/>
              </a:rPr>
              <a:t>/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WiK</a:t>
            </a:r>
            <a:r>
              <a:rPr lang="de-DE" altLang="de-DE" sz="2000" dirty="0" smtClean="0">
                <a:latin typeface="Calibri" panose="020F0502020204030204" pitchFamily="34" charset="0"/>
              </a:rPr>
              <a:t>/ ES =&gt; 50:50!!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externe Hilfe ist erlaubt!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Einzel- und Gruppenanteile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neu</a:t>
            </a:r>
            <a:r>
              <a:rPr lang="de-DE" altLang="de-DE" sz="2000" dirty="0" smtClean="0">
                <a:latin typeface="Calibri" panose="020F0502020204030204" pitchFamily="34" charset="0"/>
              </a:rPr>
              <a:t>: zählt als eigene Note!!!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8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160000"/>
              </a:lnSpc>
              <a:defRPr/>
            </a:pPr>
            <a:endParaRPr lang="de-DE" altLang="de-DE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de-DE" altLang="de-DE" sz="2000" dirty="0" smtClean="0">
              <a:latin typeface="Calibri" panose="020F0502020204030204" pitchFamily="34" charset="0"/>
            </a:endParaRPr>
          </a:p>
        </p:txBody>
      </p:sp>
      <p:pic>
        <p:nvPicPr>
          <p:cNvPr id="47111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4899025"/>
            <a:ext cx="3519488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9563"/>
            <a:ext cx="219233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341438"/>
            <a:ext cx="5588000" cy="478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latin typeface="Calibri" panose="020F0502020204030204" pitchFamily="34" charset="0"/>
              </a:rPr>
              <a:t>Termine</a:t>
            </a:r>
          </a:p>
        </p:txBody>
      </p:sp>
      <p:pic>
        <p:nvPicPr>
          <p:cNvPr id="49155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09563"/>
            <a:ext cx="18319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Group 166"/>
          <p:cNvGraphicFramePr>
            <a:graphicFrameLocks noGrp="1"/>
          </p:cNvGraphicFramePr>
          <p:nvPr/>
        </p:nvGraphicFramePr>
        <p:xfrm>
          <a:off x="1619250" y="1325563"/>
          <a:ext cx="7232650" cy="4949825"/>
        </p:xfrm>
        <a:graphic>
          <a:graphicData uri="http://schemas.openxmlformats.org/drawingml/2006/table">
            <a:tbl>
              <a:tblPr/>
              <a:tblGrid>
                <a:gridCol w="534988">
                  <a:extLst>
                    <a:ext uri="{9D8B030D-6E8A-4147-A177-3AD203B41FA5}">
                      <a16:colId xmlns:a16="http://schemas.microsoft.com/office/drawing/2014/main" val="2927698719"/>
                    </a:ext>
                  </a:extLst>
                </a:gridCol>
                <a:gridCol w="3348037">
                  <a:extLst>
                    <a:ext uri="{9D8B030D-6E8A-4147-A177-3AD203B41FA5}">
                      <a16:colId xmlns:a16="http://schemas.microsoft.com/office/drawing/2014/main" val="2463009235"/>
                    </a:ext>
                  </a:extLst>
                </a:gridCol>
                <a:gridCol w="3349625">
                  <a:extLst>
                    <a:ext uri="{9D8B030D-6E8A-4147-A177-3AD203B41FA5}">
                      <a16:colId xmlns:a16="http://schemas.microsoft.com/office/drawing/2014/main" val="3088185890"/>
                    </a:ext>
                  </a:extLst>
                </a:gridCol>
              </a:tblGrid>
              <a:tr h="331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0" marB="34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Deutsch</a:t>
                      </a:r>
                      <a:endParaRPr kumimoji="0" lang="de-DE" alt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28.06.22</a:t>
                      </a:r>
                      <a:endParaRPr kumimoji="0" lang="de-DE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617976"/>
                  </a:ext>
                </a:extLst>
              </a:tr>
              <a:tr h="331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8580" marR="68580" marT="34280" marB="34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Mathematik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29.06.22</a:t>
                      </a:r>
                      <a:endParaRPr kumimoji="0" lang="de-DE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000043"/>
                  </a:ext>
                </a:extLst>
              </a:tr>
              <a:tr h="650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0" marB="34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Englisch schriftlich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Englisch mündlich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27.06.22</a:t>
                      </a:r>
                      <a:endParaRPr kumimoji="0" lang="de-DE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07.07.22</a:t>
                      </a:r>
                      <a:endParaRPr kumimoji="0" lang="de-DE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6396989"/>
                  </a:ext>
                </a:extLst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8580" marR="68580" marT="34280" marB="34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Projektprüfung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vorauss. 05.05.22 – 11.05.22</a:t>
                      </a:r>
                      <a:endParaRPr kumimoji="0" lang="de-DE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9574662"/>
                  </a:ext>
                </a:extLst>
              </a:tr>
              <a:tr h="650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8580" marR="68580" marT="34280" marB="34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GPG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23.06.22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30.06.22</a:t>
                      </a:r>
                      <a:endParaRPr kumimoji="0" lang="de-DE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8968085"/>
                  </a:ext>
                </a:extLst>
              </a:tr>
              <a:tr h="331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8580" marR="68580" marT="34280" marB="34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Kunst (Praxis &amp; Theorie)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08.07.22</a:t>
                      </a:r>
                      <a:endParaRPr kumimoji="0" lang="de-DE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5587127"/>
                  </a:ext>
                </a:extLst>
              </a:tr>
              <a:tr h="674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0" marB="34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 (Praxis &amp; Theorie)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05.07.22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Ausweichtermin</a:t>
                      </a:r>
                      <a:r>
                        <a:rPr kumimoji="0" lang="de-DE" alt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für die </a:t>
                      </a:r>
                      <a:r>
                        <a:rPr kumimoji="0" lang="de-DE" altLang="de-DE" sz="10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Praxis</a:t>
                      </a:r>
                      <a:r>
                        <a:rPr kumimoji="0" lang="de-DE" alt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bei schlechtem Wetter:    06.07.22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854595"/>
                  </a:ext>
                </a:extLst>
              </a:tr>
              <a:tr h="331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0" marB="34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Religion, Ethik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05.07.22</a:t>
                      </a:r>
                      <a:endParaRPr kumimoji="0" lang="de-DE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743999"/>
                  </a:ext>
                </a:extLst>
              </a:tr>
              <a:tr h="331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0" marB="34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Notenbekanntgabe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11.07.22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550560"/>
                  </a:ext>
                </a:extLst>
              </a:tr>
              <a:tr h="355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0" marB="34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Nachprüfungen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12./ 13.07.22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762090"/>
                  </a:ext>
                </a:extLst>
              </a:tr>
              <a:tr h="452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0" marB="342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Zeugnisübergabe/ Feier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0000"/>
                        <a:buFont typeface="Wingdings" panose="05000000000000000000" pitchFamily="2" charset="2"/>
                        <a:defRPr sz="26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21./ 22.07.22</a:t>
                      </a:r>
                    </a:p>
                  </a:txBody>
                  <a:tcPr marL="68580" marR="68580" marT="34280" marB="342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006226"/>
                  </a:ext>
                </a:extLst>
              </a:tr>
            </a:tbl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69913" y="6321425"/>
            <a:ext cx="6481762" cy="65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¢"/>
              <a:defRPr sz="3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1800" dirty="0" smtClean="0">
                <a:latin typeface="Calibri" panose="020F0502020204030204" pitchFamily="34" charset="0"/>
              </a:rPr>
              <a:t>Stand 26.01.22 =&gt; Termine ohne Gewähr!</a:t>
            </a:r>
          </a:p>
          <a:p>
            <a:pPr eaLnBrk="1" hangingPunct="1">
              <a:lnSpc>
                <a:spcPct val="90000"/>
              </a:lnSpc>
              <a:defRPr/>
            </a:pPr>
            <a:endParaRPr lang="de-DE" altLang="de-DE" sz="2000" dirty="0" smtClean="0">
              <a:latin typeface="Calibri" panose="020F0502020204030204" pitchFamily="34" charset="0"/>
            </a:endParaRPr>
          </a:p>
        </p:txBody>
      </p:sp>
      <p:pic>
        <p:nvPicPr>
          <p:cNvPr id="49207" name="Picture 4" descr="c:\programme\microsoft office\clipart\standard\stddir2\BS00979_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6103">
            <a:off x="6905625" y="5807075"/>
            <a:ext cx="879475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latin typeface="Calibri" panose="020F0502020204030204" pitchFamily="34" charset="0"/>
              </a:rPr>
              <a:t>Notenberechnung (9a)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de-DE" altLang="de-DE" sz="3900" smtClean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50180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09563"/>
            <a:ext cx="18319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538" y="1444625"/>
            <a:ext cx="4878387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llipse 12"/>
          <p:cNvSpPr/>
          <p:nvPr/>
        </p:nvSpPr>
        <p:spPr>
          <a:xfrm>
            <a:off x="4859338" y="5589588"/>
            <a:ext cx="1368425" cy="5032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5688013" y="3860800"/>
            <a:ext cx="1079500" cy="12684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latin typeface="Calibri" panose="020F0502020204030204" pitchFamily="34" charset="0"/>
              </a:rPr>
              <a:t>Notenberechnung </a:t>
            </a:r>
            <a:r>
              <a:rPr lang="de-DE" altLang="de-DE" sz="2800" smtClean="0">
                <a:latin typeface="Calibri" panose="020F0502020204030204" pitchFamily="34" charset="0"/>
              </a:rPr>
              <a:t>(Externe)</a:t>
            </a:r>
            <a:endParaRPr lang="de-DE" altLang="de-DE" smtClean="0">
              <a:latin typeface="Calibri" panose="020F0502020204030204" pitchFamily="34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de-DE" altLang="de-DE" sz="3900" smtClean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51204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09563"/>
            <a:ext cx="18319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/>
          <p:cNvSpPr/>
          <p:nvPr/>
        </p:nvSpPr>
        <p:spPr>
          <a:xfrm rot="185317">
            <a:off x="958850" y="6170613"/>
            <a:ext cx="8140700" cy="830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pic>
        <p:nvPicPr>
          <p:cNvPr id="51206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1292225"/>
            <a:ext cx="426720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llipse 12"/>
          <p:cNvSpPr/>
          <p:nvPr/>
        </p:nvSpPr>
        <p:spPr>
          <a:xfrm>
            <a:off x="5183188" y="6019800"/>
            <a:ext cx="1368425" cy="5048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latin typeface="Calibri" panose="020F0502020204030204" pitchFamily="34" charset="0"/>
              </a:rPr>
              <a:t>Die Vorbereitung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de-DE" altLang="de-DE" sz="3900" smtClean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547813" y="1412875"/>
            <a:ext cx="6480175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¢"/>
              <a:defRPr sz="3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Skripte/ Hefte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Schulbücher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000" dirty="0" err="1" smtClean="0">
                <a:latin typeface="Calibri" panose="020F0502020204030204" pitchFamily="34" charset="0"/>
              </a:rPr>
              <a:t>Quali-Vorbereitungsbuch</a:t>
            </a:r>
            <a:endParaRPr lang="de-DE" altLang="de-DE" sz="20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Nachrichten schauen/ Zeitung lesen =&gt; LESEN!!!!!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Prüfungsfilme: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1600" dirty="0" smtClean="0">
                <a:latin typeface="Calibri" panose="020F0502020204030204" pitchFamily="34" charset="0"/>
                <a:hlinkClick r:id="rId2"/>
              </a:rPr>
              <a:t>https://www.br.de/alphalernen/faecher/mathe/index.html</a:t>
            </a:r>
            <a:r>
              <a:rPr lang="de-DE" altLang="de-DE" sz="1600" dirty="0" smtClean="0">
                <a:latin typeface="Calibri" panose="020F0502020204030204" pitchFamily="34" charset="0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1600" dirty="0" smtClean="0">
                <a:latin typeface="Calibri" panose="020F0502020204030204" pitchFamily="34" charset="0"/>
                <a:hlinkClick r:id="rId3"/>
              </a:rPr>
              <a:t>https://www.br.de/alphalernen/faecher/englisch/index.html</a:t>
            </a:r>
            <a:r>
              <a:rPr lang="de-DE" altLang="de-DE" sz="1600" dirty="0" smtClean="0"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000" dirty="0" smtClean="0">
                <a:latin typeface="Calibri" panose="020F0502020204030204" pitchFamily="34" charset="0"/>
              </a:rPr>
              <a:t>Lehrplan der 9. Klasse 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800" dirty="0" smtClean="0">
              <a:latin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de-DE" altLang="de-DE" sz="2000" b="1" dirty="0" smtClean="0">
                <a:latin typeface="Calibri" panose="020F0502020204030204" pitchFamily="34" charset="0"/>
              </a:rPr>
              <a:t>aber: </a:t>
            </a:r>
            <a:r>
              <a:rPr lang="de-DE" altLang="de-DE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Schwerpunktsetzung</a:t>
            </a:r>
            <a:r>
              <a:rPr lang="de-DE" altLang="de-DE" sz="2000" b="1" dirty="0" smtClean="0">
                <a:latin typeface="Calibri" panose="020F0502020204030204" pitchFamily="34" charset="0"/>
              </a:rPr>
              <a:t> beachten!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000" dirty="0" smtClean="0">
                <a:latin typeface="Calibri" panose="020F0502020204030204" pitchFamily="34" charset="0"/>
                <a:hlinkClick r:id="rId4"/>
              </a:rPr>
              <a:t>https://www.distanzunterricht.bayern.de/lehrkraefte/schwerpunktsetzungen-in-den-lehrplaenen/mittelschule/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de-DE" altLang="de-DE" sz="2000" dirty="0" smtClean="0">
              <a:latin typeface="Calibri" panose="020F0502020204030204" pitchFamily="34" charset="0"/>
            </a:endParaRPr>
          </a:p>
        </p:txBody>
      </p:sp>
      <p:pic>
        <p:nvPicPr>
          <p:cNvPr id="52229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09563"/>
            <a:ext cx="18319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Grafik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5084763"/>
            <a:ext cx="4681538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latin typeface="Calibri" panose="020F0502020204030204" pitchFamily="34" charset="0"/>
              </a:rPr>
              <a:t>Der Prüfungstag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de-DE" altLang="de-DE" sz="3900" smtClean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376363" y="1828800"/>
            <a:ext cx="7305675" cy="302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¢"/>
              <a:defRPr sz="3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dirty="0" smtClean="0">
                <a:latin typeface="Calibri" panose="020F0502020204030204" pitchFamily="34" charset="0"/>
              </a:rPr>
              <a:t>pünktlich sein! mind. 15 Minuten früher da sein!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dirty="0" smtClean="0">
                <a:latin typeface="Calibri" panose="020F0502020204030204" pitchFamily="34" charset="0"/>
              </a:rPr>
              <a:t>Prüfungsbeginn beachten! Ort beachten!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dirty="0" smtClean="0">
                <a:latin typeface="Calibri" panose="020F0502020204030204" pitchFamily="34" charset="0"/>
              </a:rPr>
              <a:t>Schreibmaterial und Hilfsmittel mitbringen!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dirty="0" smtClean="0">
                <a:latin typeface="Calibri" panose="020F0502020204030204" pitchFamily="34" charset="0"/>
              </a:rPr>
              <a:t>Essen und Getränke!</a:t>
            </a:r>
          </a:p>
          <a:p>
            <a:pPr eaLnBrk="1" hangingPunct="1">
              <a:lnSpc>
                <a:spcPct val="90000"/>
              </a:lnSpc>
              <a:defRPr/>
            </a:pPr>
            <a:endParaRPr lang="de-DE" altLang="de-DE" sz="24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dirty="0" smtClean="0">
                <a:latin typeface="Calibri" panose="020F0502020204030204" pitchFamily="34" charset="0"/>
              </a:rPr>
              <a:t>bei </a:t>
            </a:r>
            <a:r>
              <a:rPr lang="de-DE" altLang="de-DE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Krankheit</a:t>
            </a:r>
            <a:r>
              <a:rPr lang="de-DE" altLang="de-DE" sz="2400" dirty="0" smtClean="0">
                <a:latin typeface="Calibri" panose="020F0502020204030204" pitchFamily="34" charset="0"/>
              </a:rPr>
              <a:t>: Schule telefonisch </a:t>
            </a:r>
            <a:r>
              <a:rPr lang="de-DE" altLang="de-DE" sz="2400" u="sng" dirty="0" smtClean="0">
                <a:latin typeface="Calibri" panose="020F0502020204030204" pitchFamily="34" charset="0"/>
              </a:rPr>
              <a:t>vor</a:t>
            </a:r>
            <a:r>
              <a:rPr lang="de-DE" altLang="de-DE" sz="2400" dirty="0" smtClean="0">
                <a:latin typeface="Calibri" panose="020F0502020204030204" pitchFamily="34" charset="0"/>
              </a:rPr>
              <a:t> der Prüfung informieren + ein </a:t>
            </a:r>
            <a:r>
              <a:rPr lang="de-DE" altLang="de-DE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ATTEST</a:t>
            </a:r>
            <a:r>
              <a:rPr lang="de-DE" altLang="de-DE" sz="2400" dirty="0" smtClean="0">
                <a:latin typeface="Calibri" panose="020F0502020204030204" pitchFamily="34" charset="0"/>
              </a:rPr>
              <a:t> bis 12.15 Uhr am </a:t>
            </a:r>
            <a:r>
              <a:rPr lang="de-DE" altLang="de-DE" sz="2400" u="sng" dirty="0" smtClean="0">
                <a:latin typeface="Calibri" panose="020F0502020204030204" pitchFamily="34" charset="0"/>
              </a:rPr>
              <a:t>selben</a:t>
            </a:r>
            <a:r>
              <a:rPr lang="de-DE" altLang="de-DE" sz="2400" dirty="0" smtClean="0">
                <a:latin typeface="Calibri" panose="020F0502020204030204" pitchFamily="34" charset="0"/>
              </a:rPr>
              <a:t> Tag vorlegen!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8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160000"/>
              </a:lnSpc>
              <a:defRPr/>
            </a:pPr>
            <a:endParaRPr lang="de-DE" altLang="de-DE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de-DE" altLang="de-DE" sz="2000" dirty="0" smtClean="0">
              <a:latin typeface="Calibri" panose="020F0502020204030204" pitchFamily="34" charset="0"/>
            </a:endParaRPr>
          </a:p>
        </p:txBody>
      </p:sp>
      <p:pic>
        <p:nvPicPr>
          <p:cNvPr id="53253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09563"/>
            <a:ext cx="18319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latin typeface="Calibri" panose="020F0502020204030204" pitchFamily="34" charset="0"/>
              </a:rPr>
              <a:t>Allgemeines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de-DE" altLang="de-DE" sz="3900" smtClean="0">
                <a:latin typeface="Calibri" panose="020F0502020204030204" pitchFamily="34" charset="0"/>
              </a:rPr>
              <a:t> </a:t>
            </a:r>
            <a:endParaRPr lang="de-DE" altLang="de-DE" sz="2400" smtClean="0">
              <a:latin typeface="Calibri" panose="020F0502020204030204" pitchFamily="34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376363" y="1828800"/>
            <a:ext cx="7475537" cy="302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¢"/>
              <a:defRPr sz="3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dirty="0" smtClean="0">
                <a:latin typeface="Calibri" panose="020F0502020204030204" pitchFamily="34" charset="0"/>
              </a:rPr>
              <a:t>Wiederholung der 9. Klasse = Konferenzbeschluss</a:t>
            </a:r>
          </a:p>
          <a:p>
            <a:pPr eaLnBrk="1" hangingPunct="1">
              <a:lnSpc>
                <a:spcPct val="90000"/>
              </a:lnSpc>
              <a:defRPr/>
            </a:pPr>
            <a:endParaRPr lang="de-DE" altLang="de-DE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Fr. Nehling, Arbeitsagentur, unterstützt bei der Stellensuche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Wiederholer haben </a:t>
            </a:r>
            <a:r>
              <a:rPr lang="de-DE" altLang="de-DE" sz="24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keinen</a:t>
            </a:r>
            <a:r>
              <a:rPr lang="de-DE" altLang="de-DE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Nachteil (=&gt; Informatik)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24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dirty="0" smtClean="0">
                <a:latin typeface="Calibri" panose="020F0502020204030204" pitchFamily="34" charset="0"/>
              </a:rPr>
              <a:t>Untersuchungsscheine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24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altLang="de-DE" sz="2400" dirty="0" smtClean="0">
                <a:latin typeface="Calibri" panose="020F0502020204030204" pitchFamily="34" charset="0"/>
              </a:rPr>
              <a:t>Anmeldeschluss ist KW 8 =&gt; </a:t>
            </a:r>
            <a:r>
              <a:rPr lang="de-DE" altLang="de-DE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spät. 23.02.22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8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160000"/>
              </a:lnSpc>
              <a:defRPr/>
            </a:pPr>
            <a:endParaRPr lang="de-DE" altLang="de-DE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de-DE" altLang="de-DE" sz="2000" dirty="0" smtClean="0">
              <a:latin typeface="Calibri" panose="020F0502020204030204" pitchFamily="34" charset="0"/>
            </a:endParaRPr>
          </a:p>
        </p:txBody>
      </p:sp>
      <p:pic>
        <p:nvPicPr>
          <p:cNvPr id="5427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09563"/>
            <a:ext cx="18319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413" y="1096963"/>
            <a:ext cx="164306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pic>
        <p:nvPicPr>
          <p:cNvPr id="55300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1420813"/>
            <a:ext cx="4191000" cy="359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948363" y="4691063"/>
            <a:ext cx="1546225" cy="64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pic>
        <p:nvPicPr>
          <p:cNvPr id="56323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1420813"/>
            <a:ext cx="55006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Wolkenförmige Legende 5"/>
          <p:cNvSpPr/>
          <p:nvPr/>
        </p:nvSpPr>
        <p:spPr>
          <a:xfrm>
            <a:off x="5111750" y="1760538"/>
            <a:ext cx="2806700" cy="1590675"/>
          </a:xfrm>
          <a:prstGeom prst="cloudCallout">
            <a:avLst>
              <a:gd name="adj1" fmla="val -72389"/>
              <a:gd name="adj2" fmla="val 33496"/>
            </a:avLst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Viel Erfolg!</a:t>
            </a:r>
          </a:p>
        </p:txBody>
      </p:sp>
      <p:pic>
        <p:nvPicPr>
          <p:cNvPr id="56325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09563"/>
            <a:ext cx="18319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Wolkenförmige Legende 7"/>
          <p:cNvSpPr/>
          <p:nvPr/>
        </p:nvSpPr>
        <p:spPr>
          <a:xfrm>
            <a:off x="4356100" y="4740275"/>
            <a:ext cx="3562350" cy="1590675"/>
          </a:xfrm>
          <a:prstGeom prst="cloudCallout">
            <a:avLst>
              <a:gd name="adj1" fmla="val -74291"/>
              <a:gd name="adj2" fmla="val -71526"/>
            </a:avLst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DE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Viel Durchhalte-vermögen!!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ho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0</TotalTime>
  <Words>1523</Words>
  <Application>Microsoft Office PowerPoint</Application>
  <PresentationFormat>Bildschirmpräsentation (4:3)</PresentationFormat>
  <Paragraphs>299</Paragraphs>
  <Slides>51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51</vt:i4>
      </vt:variant>
    </vt:vector>
  </HeadingPairs>
  <TitlesOfParts>
    <vt:vector size="56" baseType="lpstr">
      <vt:lpstr>Arial</vt:lpstr>
      <vt:lpstr>Calibri</vt:lpstr>
      <vt:lpstr>Times New Roman</vt:lpstr>
      <vt:lpstr>Wingdings</vt:lpstr>
      <vt:lpstr>Echo</vt:lpstr>
      <vt:lpstr>Der neue Quali</vt:lpstr>
      <vt:lpstr>Inhalt</vt:lpstr>
      <vt:lpstr>Kompetenzorientierung?</vt:lpstr>
      <vt:lpstr>Kompetenzorientierung in den Aufgabenstellungen</vt:lpstr>
      <vt:lpstr>Kompetenzorientierung in den Aufgabenstellungen</vt:lpstr>
      <vt:lpstr>Kompetenzorientierung in den Aufgabenstellungen</vt:lpstr>
      <vt:lpstr>Was ist überhaupt neu?</vt:lpstr>
      <vt:lpstr>Anmeldung zur Prüfung (9a)</vt:lpstr>
      <vt:lpstr>PowerPoint-Präsentation</vt:lpstr>
      <vt:lpstr>Anmeldung zur Prüfung (Externe)</vt:lpstr>
      <vt:lpstr>PowerPoint-Präsentation</vt:lpstr>
      <vt:lpstr>Deutsch</vt:lpstr>
      <vt:lpstr>Deutsch: die vier Teile</vt:lpstr>
      <vt:lpstr>Links und weitere Informationsquellen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Mathematik</vt:lpstr>
      <vt:lpstr>PowerPoint-Präsentation</vt:lpstr>
      <vt:lpstr>PowerPoint-Präsentation</vt:lpstr>
      <vt:lpstr>PowerPoint-Präsentation</vt:lpstr>
      <vt:lpstr>Englisch (GeR-Stufe A2+)</vt:lpstr>
      <vt:lpstr>Englisch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GPG/NT</vt:lpstr>
      <vt:lpstr>GPG</vt:lpstr>
      <vt:lpstr>NT</vt:lpstr>
      <vt:lpstr>Ethik bzw. Religion / Sport            Kunst / Musik</vt:lpstr>
      <vt:lpstr>Ethik bzw. Religion           Kunst / Musik</vt:lpstr>
      <vt:lpstr>Sport       </vt:lpstr>
      <vt:lpstr>Projektprüfung (kein MUSS für Externe)       </vt:lpstr>
      <vt:lpstr>Projektprüfung (kein MUSS für Externe)       </vt:lpstr>
      <vt:lpstr>Projektprüfung (kein MUSS für Externe)       </vt:lpstr>
      <vt:lpstr>PowerPoint-Präsentation</vt:lpstr>
      <vt:lpstr>Termine</vt:lpstr>
      <vt:lpstr>Notenberechnung (9a)</vt:lpstr>
      <vt:lpstr>Notenberechnung (Externe)</vt:lpstr>
      <vt:lpstr>Die Vorbereitung</vt:lpstr>
      <vt:lpstr>Der Prüfungstag</vt:lpstr>
      <vt:lpstr>Allgemeines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 neue Quali</dc:title>
  <dc:creator>i</dc:creator>
  <cp:lastModifiedBy>Holger Schnappauf</cp:lastModifiedBy>
  <cp:revision>68</cp:revision>
  <dcterms:created xsi:type="dcterms:W3CDTF">2022-01-17T16:53:21Z</dcterms:created>
  <dcterms:modified xsi:type="dcterms:W3CDTF">2022-01-28T11:25:41Z</dcterms:modified>
  <cp:contentStatus>Endgültig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